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99" r:id="rId5"/>
    <p:sldId id="348" r:id="rId6"/>
    <p:sldId id="349" r:id="rId7"/>
    <p:sldId id="350" r:id="rId8"/>
    <p:sldId id="351" r:id="rId9"/>
    <p:sldId id="352" r:id="rId10"/>
    <p:sldId id="355" r:id="rId11"/>
    <p:sldId id="356" r:id="rId12"/>
    <p:sldId id="333" r:id="rId13"/>
    <p:sldId id="280" r:id="rId14"/>
    <p:sldId id="281" r:id="rId15"/>
    <p:sldId id="294" r:id="rId16"/>
    <p:sldId id="295" r:id="rId17"/>
    <p:sldId id="296" r:id="rId18"/>
    <p:sldId id="297" r:id="rId19"/>
    <p:sldId id="290" r:id="rId20"/>
    <p:sldId id="331" r:id="rId21"/>
    <p:sldId id="291" r:id="rId22"/>
    <p:sldId id="334" r:id="rId23"/>
    <p:sldId id="383" r:id="rId24"/>
    <p:sldId id="384" r:id="rId25"/>
    <p:sldId id="336" r:id="rId26"/>
    <p:sldId id="382" r:id="rId27"/>
    <p:sldId id="287" r:id="rId28"/>
    <p:sldId id="386" r:id="rId29"/>
    <p:sldId id="388" r:id="rId30"/>
    <p:sldId id="387" r:id="rId31"/>
    <p:sldId id="337" r:id="rId32"/>
    <p:sldId id="344" r:id="rId33"/>
    <p:sldId id="345" r:id="rId34"/>
    <p:sldId id="346" r:id="rId35"/>
    <p:sldId id="282" r:id="rId36"/>
    <p:sldId id="284" r:id="rId37"/>
    <p:sldId id="278" r:id="rId3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3FD9BA-A6D3-4EC5-AAA2-79359465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8BB0D5-EBA3-452A-A64F-E358078A3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4E969-93DB-422B-9FCD-EE952C02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2CEE38-D645-44EE-800E-BFBB7307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628D01-280D-4602-822E-A0EEB835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7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59BE56-5C10-4036-9C19-911C2D1A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DEF35A1-5DC1-4C43-8367-546D31226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F57A5-4837-4462-AD7E-D3E8F08D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66F367-B765-414F-884E-43655363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D8F76A-05C2-4E78-9FBB-579D9024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9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5DC1DB-1147-4152-A9D0-B312BE50F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B43289-6ADF-4A21-87BE-4204A20B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219910-D2D0-4CA5-888C-99E10570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6E2D15-368E-4218-8734-38D155EB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DC8664-DC5E-43C3-9648-310357E9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945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3FD9BA-A6D3-4EC5-AAA2-79359465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8BB0D5-EBA3-452A-A64F-E358078A3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4E969-93DB-422B-9FCD-EE952C02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2CEE38-D645-44EE-800E-BFBB7307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628D01-280D-4602-822E-A0EEB835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3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9D17CA-A7F7-417E-AE73-44CD48A6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395E0C-1E9B-48CC-9AA3-C82C31A1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F6D54-69A9-4642-A233-571745CA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2FE208-CBAC-4AF1-B285-222DCC87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2BE851-3760-456A-9744-80D27C4B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39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FD1D3A-1DDD-4DEE-BE96-1B601204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4779E7-8080-4CAB-B1AD-71E4DCE3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51C3A1-CC25-4194-A464-8856B531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F1E839-E2E7-4110-97C6-101030BD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A71453-42BC-4D7D-A032-EC3B6E09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98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AF5F88-1477-467C-ABCC-2AE39D5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EBD64B-85BA-420A-8870-1BEC78053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ADF5A2-9A19-4DFD-98F3-51B545F0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014CFC-5AFE-44D9-9938-57AFB175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99B304-E78B-4A31-A34A-0BA4120F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41DB5F-74CF-4005-801D-3EB35850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30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4FB12-C2E3-40BF-A593-D76FB07B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A3B921-D661-4C16-97A4-603D7174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F71644-F2C8-4F41-AE59-E3CC4F6AF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CA9F11-E3A3-492F-9B87-2DB1A3E92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4A291F-CA9C-4B48-B727-BD8D17777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CD7D45-122F-4199-85C4-793B592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AEDE53-C6D5-47E9-8BF6-D20585B6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6061B5-32E5-4864-85C3-E68B379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8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CD772-9573-4865-BFB3-544EB1C5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EA2F5F7-09CB-47F0-BD49-371A30B4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236F062-4941-45C2-9BE4-E6CF0475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44506B-28F3-4B5F-BCBF-5A04D3A5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16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8E1BB76-CF5B-4ECB-BA20-CD2B9190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A638116-11F8-4E3A-8CD5-A51BD2FF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9FE952-DC53-4F95-A2E4-BB21EB76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53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EEF7A3-E7A2-47D3-ABB7-D372CEC4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E7EB32-12FC-4428-AC00-460F22BA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ABCDC0-BF88-4339-8A67-E7B8EFF99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D6D776-73BA-412E-B76D-4B932679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B16569-93BE-4B23-9415-F85A24C9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DEBC23-5854-4377-9CE0-372341B8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9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9D17CA-A7F7-417E-AE73-44CD48A6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395E0C-1E9B-48CC-9AA3-C82C31A1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F6D54-69A9-4642-A233-571745CA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2FE208-CBAC-4AF1-B285-222DCC87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2BE851-3760-456A-9744-80D27C4B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869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D670A7-4C17-4059-9792-F061E6A2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863F697-81E0-4122-9A93-6817C0043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D60AE-5B5E-4EE1-BF92-1E69C6214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8C8250-FDAE-4D2B-9A96-808E1BB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E7AA68-1156-4ECB-A020-BCD25AF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32A55A-0E6F-4053-B8CC-61A9AFB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57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59BE56-5C10-4036-9C19-911C2D1A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DEF35A1-5DC1-4C43-8367-546D31226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F57A5-4837-4462-AD7E-D3E8F08D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66F367-B765-414F-884E-43655363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D8F76A-05C2-4E78-9FBB-579D9024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68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5DC1DB-1147-4152-A9D0-B312BE50F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B43289-6ADF-4A21-87BE-4204A20B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219910-D2D0-4CA5-888C-99E10570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6E2D15-368E-4218-8734-38D155EB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DC8664-DC5E-43C3-9648-310357E9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FD1D3A-1DDD-4DEE-BE96-1B601204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4779E7-8080-4CAB-B1AD-71E4DCE3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51C3A1-CC25-4194-A464-8856B531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F1E839-E2E7-4110-97C6-101030BD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A71453-42BC-4D7D-A032-EC3B6E09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8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AF5F88-1477-467C-ABCC-2AE39D5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EBD64B-85BA-420A-8870-1BEC78053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ADF5A2-9A19-4DFD-98F3-51B545F0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014CFC-5AFE-44D9-9938-57AFB175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99B304-E78B-4A31-A34A-0BA4120F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41DB5F-74CF-4005-801D-3EB35850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06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4FB12-C2E3-40BF-A593-D76FB07B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A3B921-D661-4C16-97A4-603D7174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F71644-F2C8-4F41-AE59-E3CC4F6AF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CA9F11-E3A3-492F-9B87-2DB1A3E92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4A291F-CA9C-4B48-B727-BD8D17777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CD7D45-122F-4199-85C4-793B592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AEDE53-C6D5-47E9-8BF6-D20585B6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6061B5-32E5-4864-85C3-E68B379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14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CD772-9573-4865-BFB3-544EB1C5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EA2F5F7-09CB-47F0-BD49-371A30B4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236F062-4941-45C2-9BE4-E6CF0475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44506B-28F3-4B5F-BCBF-5A04D3A5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9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8E1BB76-CF5B-4ECB-BA20-CD2B9190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A638116-11F8-4E3A-8CD5-A51BD2FF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9FE952-DC53-4F95-A2E4-BB21EB76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5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EEF7A3-E7A2-47D3-ABB7-D372CEC4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E7EB32-12FC-4428-AC00-460F22BA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ABCDC0-BF88-4339-8A67-E7B8EFF99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D6D776-73BA-412E-B76D-4B932679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B16569-93BE-4B23-9415-F85A24C9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DEBC23-5854-4377-9CE0-372341B8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28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D670A7-4C17-4059-9792-F061E6A2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863F697-81E0-4122-9A93-6817C0043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D60AE-5B5E-4EE1-BF92-1E69C6214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8C8250-FDAE-4D2B-9A96-808E1BB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E7AA68-1156-4ECB-A020-BCD25AF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32A55A-0E6F-4053-B8CC-61A9AFB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3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574FB00-17ED-45EF-A194-C1A54D50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523DC6-394A-4BE0-A484-89E9A85A2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1F7770-2F7D-46A8-B514-F37A8820C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3313F0-582D-411A-BB92-FE77F7C7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2B4EF4-8D32-4BFC-99F0-BDE48AB81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9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574FB00-17ED-45EF-A194-C1A54D50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523DC6-394A-4BE0-A484-89E9A85A2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1F7770-2F7D-46A8-B514-F37A8820C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0F3-35A4-44F4-A7A1-84DECECC171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3313F0-582D-411A-BB92-FE77F7C7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2B4EF4-8D32-4BFC-99F0-BDE48AB81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E8D7-1A74-477F-858A-C4FBCC43FC6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WhatsApp%20Video%202019-08-08%20at%202.53.23%20PM%20(1).mp4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05A2B608-A61C-4D19-ACAE-9ACA97823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206" y="3784224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1ra. REUNION BLOQUE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3" name="Picture 12" descr="LOGO EQUIPO ENTRANTE  2019.png">
            <a:extLst>
              <a:ext uri="{FF2B5EF4-FFF2-40B4-BE49-F238E27FC236}">
                <a16:creationId xmlns="" xmlns:a16="http://schemas.microsoft.com/office/drawing/2014/main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500961" y="2319404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="" xmlns:a16="http://schemas.microsoft.com/office/drawing/2014/main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schemeClr val="bg1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schemeClr val="bg1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15496" y="945094"/>
            <a:ext cx="9144000" cy="23876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PROPIOS DE 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AREA IV </a:t>
            </a:r>
            <a:endParaRPr lang="es-MX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619750" y="33066"/>
            <a:ext cx="4597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IV.- Reglamento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4346917" y="1366464"/>
            <a:ext cx="6420473" cy="42625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b="1" dirty="0">
                <a:solidFill>
                  <a:srgbClr val="000000"/>
                </a:solidFill>
              </a:rPr>
              <a:t>REGLAMENTO DEL MOVIMIENTO FAMILIAR CRISTIANO</a:t>
            </a:r>
          </a:p>
          <a:p>
            <a:pPr>
              <a:lnSpc>
                <a:spcPct val="100000"/>
              </a:lnSpc>
              <a:defRPr/>
            </a:pPr>
            <a:endParaRPr lang="es-MX" b="1" dirty="0">
              <a:solidFill>
                <a:srgbClr val="000000"/>
              </a:solidFill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srgbClr val="000000"/>
                </a:solidFill>
              </a:rPr>
              <a:t>Consta de 20 Capítulos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srgbClr val="000000"/>
                </a:solidFill>
              </a:rPr>
              <a:t>Un total de 130 artículos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srgbClr val="000000"/>
                </a:solidFill>
              </a:rPr>
              <a:t>Se fundamenta en las Bases Constitutivas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15" y="1743543"/>
            <a:ext cx="3316113" cy="350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9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05A2B608-A61C-4D19-ACAE-9ACA97823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206" y="3784224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1ra. REUNION BLOQUE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3" name="Picture 12" descr="LOGO EQUIPO ENTRANTE  2019.png">
            <a:extLst>
              <a:ext uri="{FF2B5EF4-FFF2-40B4-BE49-F238E27FC236}">
                <a16:creationId xmlns="" xmlns:a16="http://schemas.microsoft.com/office/drawing/2014/main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500961" y="2319404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="" xmlns:a16="http://schemas.microsoft.com/office/drawing/2014/main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prstClr val="white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prstClr val="white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60904" y="1286294"/>
            <a:ext cx="9144000" cy="23876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Capacitaciones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Oficiales del MFC</a:t>
            </a:r>
            <a:endParaRPr lang="es-MX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7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44627" y="102171"/>
            <a:ext cx="90572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300" dirty="0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Capacitaciones Oficiales del MFC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86952"/>
              </p:ext>
            </p:extLst>
          </p:nvPr>
        </p:nvGraphicFramePr>
        <p:xfrm>
          <a:off x="3141784" y="1107562"/>
          <a:ext cx="5727382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691"/>
                <a:gridCol w="2863691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         </a:t>
                      </a:r>
                    </a:p>
                    <a:p>
                      <a:r>
                        <a:rPr lang="es-MX" dirty="0" smtClean="0"/>
                        <a:t>                  CURSO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   FECHA </a:t>
                      </a:r>
                      <a:r>
                        <a:rPr lang="es-MX" baseline="0" dirty="0" smtClean="0"/>
                        <a:t> EN  QUE SE   </a:t>
                      </a:r>
                    </a:p>
                    <a:p>
                      <a:r>
                        <a:rPr lang="es-MX" baseline="0" dirty="0" smtClean="0"/>
                        <a:t>               IMPARTE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Ser</a:t>
                      </a:r>
                      <a:r>
                        <a:rPr lang="es-MX" baseline="0" dirty="0" smtClean="0"/>
                        <a:t> y hacer del ECN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Abril</a:t>
                      </a:r>
                      <a:r>
                        <a:rPr lang="es-MX" baseline="0" dirty="0" smtClean="0"/>
                        <a:t> ( Trienio )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Ser y hacer del ECD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Mayo (</a:t>
                      </a:r>
                      <a:r>
                        <a:rPr lang="es-MX" baseline="0" dirty="0" smtClean="0"/>
                        <a:t> Trienio )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Ser y hacer del ECS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Junio - Julio</a:t>
                      </a:r>
                      <a:r>
                        <a:rPr lang="es-MX" baseline="0" dirty="0" smtClean="0"/>
                        <a:t> ( Trienio )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Ser y hacer del Equipo Zonal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Julio – Agosto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Taller de Metodología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Agosto </a:t>
                      </a:r>
                      <a:r>
                        <a:rPr lang="es-MX" baseline="0" dirty="0" smtClean="0"/>
                        <a:t> y Enero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CIP</a:t>
                      </a:r>
                      <a:r>
                        <a:rPr lang="es-MX" baseline="0" dirty="0" smtClean="0"/>
                        <a:t>  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Octubre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CIP  II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Noviembre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Manual de Organización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Mayo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Profundización para Dirigentes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Segundo</a:t>
                      </a:r>
                      <a:r>
                        <a:rPr lang="es-MX" baseline="0" dirty="0" smtClean="0"/>
                        <a:t> año del trienio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Seminario tercer nivel F-I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Octubre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Seminario tercer nivel F-II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Marzo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81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81406"/>
              </p:ext>
            </p:extLst>
          </p:nvPr>
        </p:nvGraphicFramePr>
        <p:xfrm>
          <a:off x="601783" y="1553639"/>
          <a:ext cx="11097847" cy="365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185"/>
                <a:gridCol w="3903785"/>
                <a:gridCol w="2368061"/>
                <a:gridCol w="2039816"/>
              </a:tblGrid>
              <a:tr h="562707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CURSO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000" dirty="0" smtClean="0"/>
                        <a:t>                          OBJETIVO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</a:t>
                      </a:r>
                      <a:r>
                        <a:rPr lang="es-MX" sz="2000" baseline="0" dirty="0" smtClean="0"/>
                        <a:t> QUIEN VA DIRIGIDO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TEMAS</a:t>
                      </a:r>
                      <a:endParaRPr lang="es-MX" sz="2000" dirty="0"/>
                    </a:p>
                  </a:txBody>
                  <a:tcPr/>
                </a:tc>
              </a:tr>
              <a:tr h="1338775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MX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</a:t>
                      </a:r>
                      <a:r>
                        <a:rPr lang="es-MX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y hacer del ECN</a:t>
                      </a:r>
                      <a:endParaRPr lang="es-MX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ECN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47468">
                <a:tc>
                  <a:txBody>
                    <a:bodyPr/>
                    <a:lstStyle/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MX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 y hacer del ECD</a:t>
                      </a:r>
                    </a:p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s-MX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ECD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815" y="3661450"/>
            <a:ext cx="1773969" cy="137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456076" y="3700469"/>
            <a:ext cx="3929462" cy="157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MX" sz="1100" b="1" kern="0" dirty="0" smtClean="0">
                <a:solidFill>
                  <a:srgbClr val="ACCBF9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Que los nuevos integrantes del ECD conozcan los elementos mínimos necesarios para identificar las acciones que tendrán que emprender para fortalecer las actividades de su Diócesis a fin de darles cumplimientos a los objetivos y misión del </a:t>
            </a:r>
            <a:r>
              <a:rPr lang="es-MX" sz="1100" b="1" kern="0" dirty="0" err="1" smtClean="0">
                <a:solidFill>
                  <a:srgbClr val="ACCBF9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mfc</a:t>
            </a:r>
            <a:r>
              <a:rPr lang="es-MX" sz="1100" b="1" kern="0" dirty="0" smtClean="0">
                <a:solidFill>
                  <a:srgbClr val="ACCBF9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, en línea con su visión y carisma. Que sean capaces de realizar el plan de trabajo de su Diócesis.</a:t>
            </a:r>
            <a:endParaRPr lang="es-ES" sz="1100" b="1" kern="0" dirty="0">
              <a:solidFill>
                <a:srgbClr val="ACCBF9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456076" y="2279943"/>
            <a:ext cx="3800508" cy="115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MX" sz="1100" b="1" kern="0" dirty="0">
                <a:solidFill>
                  <a:srgbClr val="ACCBF9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Brindar a </a:t>
            </a:r>
            <a:r>
              <a:rPr lang="es-MX" sz="1100" b="1" kern="0" dirty="0" smtClean="0">
                <a:solidFill>
                  <a:srgbClr val="ACCBF9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todo el equipo Coordinador  Nacional  la </a:t>
            </a:r>
            <a:r>
              <a:rPr lang="es-MX" sz="1100" b="1" kern="0" dirty="0">
                <a:solidFill>
                  <a:srgbClr val="ACCBF9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información básica para conocer , valorar y amar más al MFC  y así contribuir al crecimiento </a:t>
            </a:r>
            <a:r>
              <a:rPr lang="es-MX" sz="1100" b="1" kern="0" dirty="0" smtClean="0">
                <a:solidFill>
                  <a:srgbClr val="ACCBF9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del MFC en todo el País a </a:t>
            </a:r>
            <a:r>
              <a:rPr lang="es-MX" sz="1100" b="1" kern="0" dirty="0">
                <a:solidFill>
                  <a:srgbClr val="ACCBF9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fin de darle cumplimiento al Objetivo y Misión del MFC en línea con su Visión y Carisma.</a:t>
            </a:r>
            <a:endParaRPr lang="es-ES" sz="1100" b="1" kern="0" dirty="0">
              <a:solidFill>
                <a:srgbClr val="ACCBF9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815" y="2268998"/>
            <a:ext cx="1727077" cy="129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81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9235"/>
              </p:ext>
            </p:extLst>
          </p:nvPr>
        </p:nvGraphicFramePr>
        <p:xfrm>
          <a:off x="484552" y="1212803"/>
          <a:ext cx="11097847" cy="4659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185"/>
                <a:gridCol w="3903785"/>
                <a:gridCol w="2368061"/>
                <a:gridCol w="2039816"/>
              </a:tblGrid>
              <a:tr h="562707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CURSO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000" dirty="0" smtClean="0"/>
                        <a:t>                          OBJETIVO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</a:t>
                      </a:r>
                      <a:r>
                        <a:rPr lang="es-MX" sz="2000" baseline="0" dirty="0" smtClean="0"/>
                        <a:t> QUIEN VA DIRIGIDO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TEMAS</a:t>
                      </a:r>
                      <a:endParaRPr lang="es-MX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MX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 y hacer del ECS</a:t>
                      </a:r>
                    </a:p>
                    <a:p>
                      <a:r>
                        <a:rPr lang="es-MX" sz="1400" b="1" dirty="0" smtClean="0">
                          <a:effectLst/>
                        </a:rPr>
                        <a:t>(</a:t>
                      </a:r>
                      <a:r>
                        <a:rPr lang="es-MX" sz="1400" b="1" baseline="0" dirty="0" smtClean="0">
                          <a:effectLst/>
                        </a:rPr>
                        <a:t> Se debe tomar la capacitación en el arranque como ECS)</a:t>
                      </a:r>
                      <a:endParaRPr lang="es-MX" sz="1400" b="1" dirty="0" smtClean="0">
                        <a:effectLst/>
                      </a:endParaRPr>
                    </a:p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s-MX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ECS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916391">
                <a:tc>
                  <a:txBody>
                    <a:bodyPr/>
                    <a:lstStyle/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MX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 y hacer</a:t>
                      </a:r>
                      <a:r>
                        <a:rPr lang="es-MX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del ECZ</a:t>
                      </a:r>
                    </a:p>
                    <a:p>
                      <a:r>
                        <a:rPr lang="es-MX" sz="1400" b="1" baseline="0" dirty="0" smtClean="0">
                          <a:effectLst/>
                        </a:rPr>
                        <a:t>(Se debe impartir la capacitación en el mes de Julio-Agosto antes de iniciar Ciclo)</a:t>
                      </a:r>
                      <a:endParaRPr lang="es-MX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Promotores de Zona y Promotores de Ciclo Básico.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584" y="2014993"/>
            <a:ext cx="1879478" cy="14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327124" y="2042789"/>
            <a:ext cx="3800508" cy="184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MX" sz="1100" b="1" kern="0" dirty="0" smtClean="0">
                <a:solidFill>
                  <a:srgbClr val="ACCBF9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Proporcionar a los integrantes del ECS un instrumento que describa de forma sencilla y clara los procedimientos relevantes que tienen para cumplir con eficacia y eficiencia el hermoso apostolado que Dios les ha confiado dentro del MFC.</a:t>
            </a:r>
          </a:p>
          <a:p>
            <a:pPr>
              <a:lnSpc>
                <a:spcPct val="125000"/>
              </a:lnSpc>
            </a:pPr>
            <a:r>
              <a:rPr lang="es-MX" sz="900" b="1" kern="0" dirty="0" smtClean="0">
                <a:solidFill>
                  <a:srgbClr val="ACCBF9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Brindar a todo el ECS  la información básica para conocer , valorar y amar más al MFC  y así contribuir al crecimiento de nuestro sector y nuestra Diócesis, a fin de darle cumplimiento al Objetivo y Misión del MFC en línea con su Visión y Carisma.</a:t>
            </a:r>
            <a:endParaRPr lang="es-ES" sz="900" b="1" kern="0" dirty="0">
              <a:solidFill>
                <a:srgbClr val="ACCBF9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76" y="4095569"/>
            <a:ext cx="2004277" cy="156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327125" y="4114547"/>
            <a:ext cx="3800508" cy="99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kern="0" noProof="0" dirty="0" smtClean="0">
                <a:solidFill>
                  <a:srgbClr val="ACCBF9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Fortalecer la eficacia del ciclo básico de formación por medio del claro entendimiento de las funciones, interrelaciones, responsabilidades y actividades de los integrantes del equipo Zonal.  </a:t>
            </a:r>
          </a:p>
        </p:txBody>
      </p:sp>
    </p:spTree>
    <p:extLst>
      <p:ext uri="{BB962C8B-B14F-4D97-AF65-F5344CB8AC3E}">
        <p14:creationId xmlns:p14="http://schemas.microsoft.com/office/powerpoint/2010/main" val="1314335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73997"/>
              </p:ext>
            </p:extLst>
          </p:nvPr>
        </p:nvGraphicFramePr>
        <p:xfrm>
          <a:off x="519722" y="1333622"/>
          <a:ext cx="1114474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185"/>
                <a:gridCol w="3739663"/>
                <a:gridCol w="1817077"/>
                <a:gridCol w="2801815"/>
              </a:tblGrid>
              <a:tr h="45720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CURSO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                          OBJETIVO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</a:t>
                      </a:r>
                      <a:r>
                        <a:rPr lang="es-MX" sz="2000" baseline="0" dirty="0" smtClean="0"/>
                        <a:t> QUIEN VA DIRIGIDO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TEMAS</a:t>
                      </a:r>
                      <a:endParaRPr lang="es-MX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MX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Taller</a:t>
                      </a:r>
                      <a:r>
                        <a:rPr lang="es-MX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Metodología</a:t>
                      </a:r>
                    </a:p>
                    <a:p>
                      <a:endParaRPr lang="es-MX" sz="20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s-MX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Que sean capaces de interpretar y aplicar la </a:t>
                      </a:r>
                      <a:r>
                        <a:rPr lang="es-ES" b="1" dirty="0" smtClean="0"/>
                        <a:t>Carta Descriptiva.</a:t>
                      </a:r>
                    </a:p>
                    <a:p>
                      <a:pPr marL="342900" indent="-342900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Que profundicen en los elementos de Técnica, Mística y Ambiente, que constituyen la </a:t>
                      </a:r>
                      <a:r>
                        <a:rPr lang="es-ES" b="1" dirty="0" smtClean="0"/>
                        <a:t>pedagogía de la fe </a:t>
                      </a:r>
                      <a:r>
                        <a:rPr lang="es-ES" dirty="0" smtClean="0"/>
                        <a:t>del Ciclo Básico de Formación.</a:t>
                      </a:r>
                    </a:p>
                    <a:p>
                      <a:pPr marL="342900" indent="-342900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Que</a:t>
                      </a:r>
                      <a:r>
                        <a:rPr lang="es-ES" baseline="0" dirty="0" smtClean="0"/>
                        <a:t> reflexionen, valoren y se comprometan en la mística y espiritualidad  que anima a los matrimonios y jóvenes promotores.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Promotores</a:t>
                      </a:r>
                      <a:r>
                        <a:rPr lang="en-US" baseline="0" dirty="0" smtClean="0"/>
                        <a:t> de CBF,  </a:t>
                      </a:r>
                      <a:r>
                        <a:rPr lang="en-US" baseline="0" dirty="0" err="1" smtClean="0"/>
                        <a:t>Promotores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zona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jovenes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Servidores</a:t>
                      </a:r>
                      <a:r>
                        <a:rPr lang="en-US" baseline="0" dirty="0" smtClean="0"/>
                        <a:t>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84" y="2165834"/>
            <a:ext cx="2627313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74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55516"/>
              </p:ext>
            </p:extLst>
          </p:nvPr>
        </p:nvGraphicFramePr>
        <p:xfrm>
          <a:off x="551331" y="1497398"/>
          <a:ext cx="11078308" cy="4441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577"/>
                <a:gridCol w="2889995"/>
                <a:gridCol w="2633622"/>
                <a:gridCol w="2785114"/>
              </a:tblGrid>
              <a:tr h="544778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CURSO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                          OBJETIVO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</a:t>
                      </a:r>
                      <a:r>
                        <a:rPr lang="es-MX" sz="2000" baseline="0" dirty="0" smtClean="0"/>
                        <a:t> QUIEN VA DIRIGIDO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TEMAS</a:t>
                      </a:r>
                      <a:endParaRPr lang="es-MX" sz="2000" dirty="0"/>
                    </a:p>
                  </a:txBody>
                  <a:tcPr/>
                </a:tc>
              </a:tr>
              <a:tr h="1776391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Capacitación</a:t>
                      </a:r>
                      <a:r>
                        <a:rPr lang="es-MX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Integral Progresiva I</a:t>
                      </a:r>
                    </a:p>
                    <a:p>
                      <a:endParaRPr lang="es-MX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Brindar a todos los participantes </a:t>
                      </a:r>
                      <a:r>
                        <a:rPr lang="es-MX" baseline="0" dirty="0" smtClean="0"/>
                        <a:t> la información básica del </a:t>
                      </a:r>
                      <a:r>
                        <a:rPr lang="es-MX" dirty="0" smtClean="0"/>
                        <a:t> M.F.C. a fin de valorarlo y amarlo más.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Todos</a:t>
                      </a:r>
                      <a:r>
                        <a:rPr lang="en-US" sz="1600" baseline="0" dirty="0" smtClean="0"/>
                        <a:t> los </a:t>
                      </a:r>
                      <a:r>
                        <a:rPr lang="en-US" sz="1600" baseline="0" dirty="0" err="1" smtClean="0"/>
                        <a:t>matrimonios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jóvenes</a:t>
                      </a:r>
                      <a:r>
                        <a:rPr lang="en-US" sz="1600" baseline="0" dirty="0" smtClean="0"/>
                        <a:t> y mares </a:t>
                      </a:r>
                      <a:r>
                        <a:rPr lang="en-US" sz="1600" baseline="0" dirty="0" err="1" smtClean="0"/>
                        <a:t>que</a:t>
                      </a:r>
                      <a:r>
                        <a:rPr lang="en-US" sz="1600" baseline="0" dirty="0" smtClean="0"/>
                        <a:t> van </a:t>
                      </a:r>
                      <a:r>
                        <a:rPr lang="en-US" sz="1600" baseline="0" dirty="0" err="1" smtClean="0"/>
                        <a:t>ingresando</a:t>
                      </a:r>
                      <a:r>
                        <a:rPr lang="en-US" sz="1600" baseline="0" dirty="0" smtClean="0"/>
                        <a:t>…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err="1" smtClean="0"/>
                        <a:t>Servidores</a:t>
                      </a:r>
                      <a:r>
                        <a:rPr lang="en-US" sz="1600" baseline="0" dirty="0" smtClean="0"/>
                        <a:t>,  y </a:t>
                      </a:r>
                      <a:r>
                        <a:rPr lang="en-US" sz="1600" baseline="0" dirty="0" err="1" smtClean="0"/>
                        <a:t>Asistentes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Eclesiales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que</a:t>
                      </a:r>
                      <a:r>
                        <a:rPr lang="en-US" sz="1600" baseline="0" dirty="0" smtClean="0"/>
                        <a:t> no lo </a:t>
                      </a:r>
                      <a:r>
                        <a:rPr lang="en-US" sz="1600" baseline="0" dirty="0" err="1" smtClean="0"/>
                        <a:t>han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llevado</a:t>
                      </a:r>
                      <a:r>
                        <a:rPr lang="en-US" sz="1600" baseline="0" dirty="0" smtClean="0"/>
                        <a:t>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2098431"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Capacitación Integral</a:t>
                      </a:r>
                      <a:r>
                        <a:rPr lang="es-MX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Progresiva II</a:t>
                      </a:r>
                    </a:p>
                    <a:p>
                      <a:endParaRPr lang="es-MX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 módulo II tiene el propósito de capacitar</a:t>
                      </a:r>
                      <a:r>
                        <a:rPr lang="es-ES_tradn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seguir conociendo información básica del MFC a fin de valorarlo y  amarlo más.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Promotores Zonales, ECS, Servidores</a:t>
                      </a:r>
                      <a:r>
                        <a:rPr lang="es-MX" baseline="0" dirty="0" smtClean="0"/>
                        <a:t> y Equiperos que quieran seguirse formando para ofrecer un mejor servicio.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90" y="3863334"/>
            <a:ext cx="2757798" cy="19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45" y="2106999"/>
            <a:ext cx="2528805" cy="16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626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47707"/>
              </p:ext>
            </p:extLst>
          </p:nvPr>
        </p:nvGraphicFramePr>
        <p:xfrm>
          <a:off x="550984" y="1852246"/>
          <a:ext cx="11242431" cy="3317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608"/>
                <a:gridCol w="3939960"/>
                <a:gridCol w="1665488"/>
                <a:gridCol w="2826375"/>
              </a:tblGrid>
              <a:tr h="855785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CURSO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                          OBJETIVO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</a:t>
                      </a:r>
                      <a:r>
                        <a:rPr lang="es-MX" sz="2000" baseline="0" dirty="0" smtClean="0"/>
                        <a:t> QUIEN VA DIRIGIDO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TEMAS</a:t>
                      </a:r>
                      <a:endParaRPr lang="es-MX" sz="2000" dirty="0"/>
                    </a:p>
                  </a:txBody>
                  <a:tcPr/>
                </a:tc>
              </a:tr>
              <a:tr h="2461846">
                <a:tc>
                  <a:txBody>
                    <a:bodyPr/>
                    <a:lstStyle/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s-MX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MX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Manual</a:t>
                      </a:r>
                      <a:r>
                        <a:rPr lang="es-MX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Organización</a:t>
                      </a:r>
                    </a:p>
                    <a:p>
                      <a:endParaRPr lang="es-MX" sz="20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s-MX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Equipos</a:t>
                      </a:r>
                      <a:r>
                        <a:rPr lang="es-MX" baseline="0" dirty="0" smtClean="0"/>
                        <a:t> Diocesanos, Equipos de Sector, Equipos de servicios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216" y="3122521"/>
            <a:ext cx="3223848" cy="153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2940" r="3476" b="3734"/>
          <a:stretch/>
        </p:blipFill>
        <p:spPr bwMode="auto">
          <a:xfrm rot="10800000">
            <a:off x="600498" y="2801701"/>
            <a:ext cx="2717132" cy="20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381717" y="2736099"/>
            <a:ext cx="380050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s-MX" sz="1200" b="1" kern="0" noProof="0" dirty="0" smtClean="0">
                <a:solidFill>
                  <a:srgbClr val="ACCBF9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Que los participantes  comprendan la importancia de desarrollar sus funciones y responsabilidades con base a los lineamientos establecidos en el manual de organización como medio para el cumplimiento eficaz del objetivo del MFC.</a:t>
            </a:r>
          </a:p>
          <a:p>
            <a:pPr marL="171450" marR="0" lvl="0" indent="-17145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s-MX" sz="1200" b="1" kern="0" dirty="0" smtClean="0">
                <a:solidFill>
                  <a:srgbClr val="ACCBF9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Que los participantes comprendan la estructura de los indicadores que dan testimonio de las actividades de los integrantes de los Equipos Coordinadores.</a:t>
            </a:r>
          </a:p>
        </p:txBody>
      </p:sp>
    </p:spTree>
    <p:extLst>
      <p:ext uri="{BB962C8B-B14F-4D97-AF65-F5344CB8AC3E}">
        <p14:creationId xmlns:p14="http://schemas.microsoft.com/office/powerpoint/2010/main" val="166058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73057"/>
              </p:ext>
            </p:extLst>
          </p:nvPr>
        </p:nvGraphicFramePr>
        <p:xfrm>
          <a:off x="382138" y="1576858"/>
          <a:ext cx="11235431" cy="3106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723"/>
                <a:gridCol w="3903785"/>
                <a:gridCol w="1711570"/>
                <a:gridCol w="2567353"/>
              </a:tblGrid>
              <a:tr h="820615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        CURSO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                          OBJETIVO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</a:t>
                      </a:r>
                      <a:r>
                        <a:rPr lang="es-MX" sz="2000" baseline="0" dirty="0" smtClean="0"/>
                        <a:t> QUIEN VA    DIRIGIDO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TEMAS</a:t>
                      </a:r>
                      <a:endParaRPr lang="es-MX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Profundización para </a:t>
                      </a:r>
                      <a:r>
                        <a:rPr lang="es-MX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Dirigentes</a:t>
                      </a:r>
                      <a:endParaRPr lang="es-MX" sz="20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MX" sz="1400" b="1" baseline="0" dirty="0" smtClean="0">
                          <a:effectLst/>
                        </a:rPr>
                        <a:t>( Al iniciar segundo ciclo del</a:t>
                      </a:r>
                    </a:p>
                    <a:p>
                      <a:r>
                        <a:rPr lang="es-MX" sz="1400" b="1" baseline="0" dirty="0" smtClean="0">
                          <a:effectLst/>
                        </a:rPr>
                        <a:t> trienio )</a:t>
                      </a:r>
                    </a:p>
                    <a:p>
                      <a:endParaRPr lang="es-MX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Euphemia" pitchFamily="34" charset="0"/>
                        <a:buNone/>
                        <a:tabLst/>
                        <a:defRPr/>
                      </a:pPr>
                      <a:r>
                        <a:rPr kumimoji="0" lang="es-ES_tradnl" altLang="es-MX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Que los miembros de los Equipos Coordinadores Diocesanos descubran las  capacidades  (conocimientos, habilidades y actitudes) que necesitan desarrollar para prestar el servicio que tienen encomendado y se comprometan a realizar acciones concretas para avanzar en las mismas.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ECD,</a:t>
                      </a:r>
                      <a:r>
                        <a:rPr lang="es-MX" baseline="0" dirty="0" smtClean="0"/>
                        <a:t> ECS, Equipos de Servicio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baseline="0" dirty="0" smtClean="0"/>
                        <a:t>Cuestionarios previos.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baseline="0" dirty="0" smtClean="0"/>
                        <a:t>Encuentro con el Señor.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baseline="0" dirty="0" smtClean="0"/>
                        <a:t>Capacidades e inteligencia emocional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baseline="0" dirty="0" smtClean="0"/>
                        <a:t>El Reino de Dios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baseline="0" dirty="0" smtClean="0"/>
                        <a:t>Importancia y funciones de las áreas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33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671303"/>
              </p:ext>
            </p:extLst>
          </p:nvPr>
        </p:nvGraphicFramePr>
        <p:xfrm>
          <a:off x="648675" y="1467674"/>
          <a:ext cx="10968893" cy="365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185"/>
                <a:gridCol w="3903785"/>
                <a:gridCol w="1711570"/>
                <a:gridCol w="2567353"/>
              </a:tblGrid>
              <a:tr h="820615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        CURSO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                          OBJETIVO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</a:t>
                      </a:r>
                      <a:r>
                        <a:rPr lang="es-MX" sz="2000" baseline="0" dirty="0" smtClean="0"/>
                        <a:t> QUIEN VA    DIRIGIDO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TEMAS</a:t>
                      </a:r>
                      <a:endParaRPr lang="es-MX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Seminario de Tercer Nivel Fase I</a:t>
                      </a:r>
                    </a:p>
                    <a:p>
                      <a:endParaRPr lang="es-MX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alt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Reflexionar sobre nuestro papel en el proyecto salvífico de Dios, reflejado en el valor de la comunidad</a:t>
                      </a:r>
                      <a:endParaRPr lang="es-MX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Equiperos de Tercer nivel y Equiperos que brindan un servicio,</a:t>
                      </a:r>
                      <a:r>
                        <a:rPr lang="es-MX" sz="1400" baseline="0" dirty="0" smtClean="0"/>
                        <a:t> promotores y Equipos de Servicio.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dirty="0" smtClean="0"/>
                        <a:t>Vida en Comunidad.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dirty="0" smtClean="0"/>
                        <a:t>Semblanza del MFC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dirty="0" smtClean="0"/>
                        <a:t>Presentación de Servicios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Seminario de Tercer Nivel Fase II</a:t>
                      </a:r>
                    </a:p>
                    <a:p>
                      <a:endParaRPr lang="es-MX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0" dirty="0" smtClean="0">
                          <a:solidFill>
                            <a:srgbClr val="002060"/>
                          </a:solidFill>
                        </a:rPr>
                        <a:t>Reflexionar sobre la Alegría</a:t>
                      </a:r>
                      <a:r>
                        <a:rPr lang="es-MX" b="0" baseline="0" dirty="0" smtClean="0">
                          <a:solidFill>
                            <a:srgbClr val="002060"/>
                          </a:solidFill>
                        </a:rPr>
                        <a:t> de Servir.</a:t>
                      </a:r>
                      <a:endParaRPr lang="es-MX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Equiperos</a:t>
                      </a:r>
                      <a:r>
                        <a:rPr lang="es-MX" sz="1400" baseline="0" dirty="0" smtClean="0"/>
                        <a:t> de Tercer nivel y equiperos que brindan un servicio, promotores y equipos de Servicio.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dirty="0" smtClean="0"/>
                        <a:t>La alegría de Servir.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dirty="0" smtClean="0"/>
                        <a:t>Presentar</a:t>
                      </a:r>
                      <a:r>
                        <a:rPr lang="es-MX" baseline="0" dirty="0" smtClean="0"/>
                        <a:t> todas las opciones que se tiene para Servir.</a:t>
                      </a:r>
                      <a:endParaRPr lang="es-MX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60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56592" y="263474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38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noProof="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Algunos temas que revisaremos propios del área IV</a:t>
            </a:r>
            <a:r>
              <a:rPr kumimoji="0" lang="es-MX" sz="2800" b="1" i="0" u="none" strike="noStrike" kern="1200" cap="none" spc="-38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s-MX" sz="2800" b="1" i="0" u="none" strike="noStrike" kern="1200" cap="none" spc="-38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kumimoji="0" lang="es-MX" sz="2800" b="1" i="0" u="none" strike="noStrike" kern="1200" cap="none" spc="-38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kumimoji="0" lang="es-MX" sz="2800" b="1" i="0" u="none" strike="noStrike" kern="1200" cap="none" spc="-38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77815" y="1746562"/>
            <a:ext cx="90971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s-MX" sz="2800" dirty="0" smtClean="0">
                <a:solidFill>
                  <a:prstClr val="black"/>
                </a:solidFill>
              </a:rPr>
              <a:t>Manual de identidad y ordenamientos.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s-MX" sz="2800" dirty="0" smtClean="0">
                <a:solidFill>
                  <a:prstClr val="black"/>
                </a:solidFill>
              </a:rPr>
              <a:t>Capacitaciones Oficiales del MFC.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s-MX" sz="2800" dirty="0" smtClean="0">
                <a:solidFill>
                  <a:prstClr val="black"/>
                </a:solidFill>
              </a:rPr>
              <a:t>Actas de Reunión.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s-MX" sz="2800" dirty="0" smtClean="0">
                <a:solidFill>
                  <a:prstClr val="black"/>
                </a:solidFill>
              </a:rPr>
              <a:t>Evangelización activa.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s-MX" sz="2800" dirty="0" smtClean="0">
                <a:solidFill>
                  <a:prstClr val="black"/>
                </a:solidFill>
              </a:rPr>
              <a:t>Flujos de Comunicación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s-MX" sz="2800" dirty="0" smtClean="0">
                <a:solidFill>
                  <a:prstClr val="black"/>
                </a:solidFill>
              </a:rPr>
              <a:t>Asuntos Generales</a:t>
            </a:r>
          </a:p>
          <a:p>
            <a:pPr marL="457200" lvl="0" indent="-457200">
              <a:buFont typeface="Wingdings" pitchFamily="2" charset="2"/>
              <a:buChar char="q"/>
            </a:pPr>
            <a:endParaRPr lang="es-MX" sz="28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Wingdings" pitchFamily="2" charset="2"/>
              <a:buChar char="q"/>
            </a:pPr>
            <a:endParaRPr lang="es-MX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67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18826" y="997858"/>
            <a:ext cx="543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Consideraciones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44824" y="2287578"/>
            <a:ext cx="99555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sz="3200" dirty="0" smtClean="0"/>
              <a:t>Todas las capacitaciones tienen una vigencia de 3 años.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3200" dirty="0" smtClean="0"/>
              <a:t>Apegarse a las cartas descriptivas  Tiempo y Forma.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3200" dirty="0" smtClean="0"/>
              <a:t>Cumplir en impartir la capacitación en el mes sugerido.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137742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05A2B608-A61C-4D19-ACAE-9ACA97823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206" y="3784224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1ra. REUNION BLOQUE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3" name="Picture 12" descr="LOGO EQUIPO ENTRANTE  2019.png">
            <a:extLst>
              <a:ext uri="{FF2B5EF4-FFF2-40B4-BE49-F238E27FC236}">
                <a16:creationId xmlns="" xmlns:a16="http://schemas.microsoft.com/office/drawing/2014/main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500961" y="2319404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="" xmlns:a16="http://schemas.microsoft.com/office/drawing/2014/main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prstClr val="white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prstClr val="white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60904" y="1286294"/>
            <a:ext cx="9144000" cy="23876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Actas </a:t>
            </a:r>
            <a:endParaRPr lang="es-MX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50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71295" y="997858"/>
            <a:ext cx="2133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Actas </a:t>
            </a:r>
            <a:endParaRPr lang="es-ES" sz="5400" b="1" spc="300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91581" y="2006220"/>
            <a:ext cx="100993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MX" sz="2800" dirty="0" smtClean="0"/>
              <a:t>Capturar Acta  Ordinaria en cada una  de las reuniones del ECD en BDW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MX" sz="2800" dirty="0" smtClean="0"/>
              <a:t>Arrancar con acta #1 en agosto 2019  y cada inicio de ciclo.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MX" sz="2800" dirty="0" smtClean="0"/>
              <a:t>Liberar Acta a los 6 días;  si no liberan el acta  el sistema a los 10 días  la libera automáticamente.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MX" sz="2800" dirty="0" smtClean="0"/>
              <a:t>Reuniones Extraordinarias o Reuniones Plenarias  también se  deben capturar pero con esa clasificación: Extraordinarias o Plenarias y  también es bueno que les den un consecutivo.</a:t>
            </a:r>
          </a:p>
          <a:p>
            <a:pPr marL="457200" indent="-457200">
              <a:buFont typeface="Wingdings" pitchFamily="2" charset="2"/>
              <a:buChar char="Ø"/>
            </a:pPr>
            <a:endParaRPr 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3173146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71295" y="997858"/>
            <a:ext cx="2133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Actas </a:t>
            </a:r>
            <a:endParaRPr lang="es-ES" sz="5400" b="1" spc="300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91581" y="2006220"/>
            <a:ext cx="100993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MX" sz="2800" dirty="0" smtClean="0">
                <a:solidFill>
                  <a:prstClr val="black"/>
                </a:solidFill>
              </a:rPr>
              <a:t>Es importante que al redactar el acta  en el apartado de que debemos informar al SNR  se especifiquen  situaciones donde requieran apoyo o también informen que eventos están realizando de los que el Equipo Nacional les solicita.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MX" sz="2800" dirty="0" smtClean="0">
                <a:solidFill>
                  <a:prstClr val="black"/>
                </a:solidFill>
              </a:rPr>
              <a:t>Es importante que si hay alguna situación especial que se deba informar se realice aparte de ponerlo en el acta también se puede informar por correo electrónico.</a:t>
            </a:r>
          </a:p>
          <a:p>
            <a:endParaRPr lang="es-MX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14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05A2B608-A61C-4D19-ACAE-9ACA97823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206" y="3784224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1ra. REUNION BLOQUE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3" name="Picture 12" descr="LOGO EQUIPO ENTRANTE  2019.png">
            <a:extLst>
              <a:ext uri="{FF2B5EF4-FFF2-40B4-BE49-F238E27FC236}">
                <a16:creationId xmlns="" xmlns:a16="http://schemas.microsoft.com/office/drawing/2014/main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500961" y="2319404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="" xmlns:a16="http://schemas.microsoft.com/office/drawing/2014/main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prstClr val="white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prstClr val="white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60904" y="1900454"/>
            <a:ext cx="9144000" cy="23876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Evangelización </a:t>
            </a:r>
            <a:r>
              <a:rPr lang="es-MX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es-MX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Activa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endParaRPr lang="es-MX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Picture 7" descr="Resultado de imagen para logo de evangelizacion en li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107" y="1289189"/>
            <a:ext cx="1460337" cy="14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91069" y="1289189"/>
            <a:ext cx="111660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3200" b="1" i="1" kern="0" dirty="0">
              <a:solidFill>
                <a:srgbClr val="0000FF"/>
              </a:solidFill>
            </a:endParaRPr>
          </a:p>
          <a:p>
            <a:pPr algn="just"/>
            <a:endParaRPr lang="es-MX" sz="2800" kern="0" dirty="0">
              <a:solidFill>
                <a:sysClr val="windowText" lastClr="000000"/>
              </a:solidFill>
            </a:endParaRPr>
          </a:p>
          <a:p>
            <a:pPr marL="514350" indent="-514350" algn="just">
              <a:buFont typeface="+mj-lt"/>
              <a:buAutoNum type="alphaLcParenR"/>
            </a:pPr>
            <a:endParaRPr lang="es-MX" sz="2800" kern="0" dirty="0">
              <a:solidFill>
                <a:sysClr val="windowText" lastClr="000000"/>
              </a:solidFill>
            </a:endParaRPr>
          </a:p>
          <a:p>
            <a:pPr marL="514350" indent="-514350">
              <a:buFontTx/>
              <a:buAutoNum type="alphaUcParenR"/>
            </a:pPr>
            <a:endParaRPr lang="es-MX" sz="2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4" descr="Resultado de imagen para mater ecclesia de evangelizacion activa image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1079362"/>
            <a:ext cx="4197552" cy="18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para IMAGEN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31" y="3429000"/>
            <a:ext cx="30765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39336" y="3172055"/>
            <a:ext cx="45595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Continuamos</a:t>
            </a:r>
          </a:p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Aprendiendo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" name="Picture 4" descr="Resultado de imagen para IMAGENES DE VIDEO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556" y="3309943"/>
            <a:ext cx="1724014" cy="17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Picture 7" descr="Resultado de imagen para logo de evangelizacion en li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096" y="1394633"/>
            <a:ext cx="846161" cy="8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60375" y="1394633"/>
            <a:ext cx="105397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AutoShape 4" descr="Resultado de imagen para IMAGEN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3"/>
          <a:stretch/>
        </p:blipFill>
        <p:spPr bwMode="auto">
          <a:xfrm>
            <a:off x="5289408" y="1107391"/>
            <a:ext cx="1889681" cy="81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7975" y="1896615"/>
            <a:ext cx="106921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MX" sz="3600" dirty="0" smtClean="0"/>
              <a:t>Las áreas IV se capacitarán como coordinadores  para  que  puedan inscribir en sus Diócesis.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sz="3600" dirty="0" smtClean="0"/>
              <a:t>En el mes de Diciembre  se  realizará la Capacitaciones con los 5 bloques.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sz="3600" dirty="0" smtClean="0"/>
              <a:t>Las áreas IV  serán  el  medio  de  Comunicación y difusión cuando inician las inscripciones.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sz="3600" dirty="0" smtClean="0"/>
              <a:t>  En Enero 2020 inician las nuevas inscripciones.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1377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Picture 7" descr="Resultado de imagen para logo de evangelizacion en li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600" y="1285449"/>
            <a:ext cx="846161" cy="8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1879" y="1285449"/>
            <a:ext cx="105397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s-MX" sz="3200" b="1" i="1" kern="0" dirty="0">
              <a:solidFill>
                <a:srgbClr val="0000FF"/>
              </a:solidFill>
            </a:endParaRPr>
          </a:p>
          <a:p>
            <a:pPr algn="just">
              <a:defRPr/>
            </a:pPr>
            <a:endParaRPr lang="es-MX" sz="2800" kern="0" dirty="0">
              <a:solidFill>
                <a:sysClr val="windowText" lastClr="000000"/>
              </a:solidFill>
            </a:endParaRPr>
          </a:p>
          <a:p>
            <a:pPr marL="514350" indent="-514350" algn="just">
              <a:buFont typeface="+mj-lt"/>
              <a:buAutoNum type="alphaLcParenR"/>
              <a:defRPr/>
            </a:pPr>
            <a:endParaRPr lang="es-MX" sz="2800" kern="0" dirty="0">
              <a:solidFill>
                <a:sysClr val="windowText" lastClr="000000"/>
              </a:solidFill>
            </a:endParaRPr>
          </a:p>
          <a:p>
            <a:pPr marL="514350" indent="-514350">
              <a:buFontTx/>
              <a:buAutoNum type="alphaUcParenR"/>
              <a:defRPr/>
            </a:pPr>
            <a:endParaRPr lang="es-MX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AutoShape 4" descr="Resultado de imagen para IMAGEN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12001" y="1851310"/>
            <a:ext cx="970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MODULOS </a:t>
            </a:r>
            <a:endParaRPr lang="es-MX" sz="2400" dirty="0"/>
          </a:p>
          <a:p>
            <a:r>
              <a:rPr lang="es-MX" sz="2400" dirty="0"/>
              <a:t>1. Ser Cristianos  </a:t>
            </a:r>
          </a:p>
          <a:p>
            <a:r>
              <a:rPr lang="es-MX" sz="2400" dirty="0"/>
              <a:t>2. Las fuentes de la revelación Antiguo Testamento  </a:t>
            </a:r>
          </a:p>
          <a:p>
            <a:r>
              <a:rPr lang="es-MX" sz="2400" dirty="0"/>
              <a:t>3. Las fuentes de la revelación Estructura de la Sagrada Escritura  </a:t>
            </a:r>
          </a:p>
          <a:p>
            <a:r>
              <a:rPr lang="es-MX" sz="2400" dirty="0"/>
              <a:t>4. ¿Quién es Jesús?  </a:t>
            </a:r>
          </a:p>
          <a:p>
            <a:r>
              <a:rPr lang="es-MX" sz="2400" dirty="0"/>
              <a:t>5. Misión de Jesús  </a:t>
            </a:r>
          </a:p>
          <a:p>
            <a:r>
              <a:rPr lang="es-MX" sz="2400" dirty="0"/>
              <a:t>6. Vida en abundancia  </a:t>
            </a:r>
          </a:p>
          <a:p>
            <a:r>
              <a:rPr lang="es-MX" sz="2400" dirty="0"/>
              <a:t>7. La Eucaristía  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472026" y="1297890"/>
            <a:ext cx="6037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Curso :</a:t>
            </a:r>
            <a:r>
              <a:rPr lang="es-MX" sz="3200" b="1" dirty="0"/>
              <a:t> </a:t>
            </a:r>
            <a:r>
              <a:rPr lang="es-MX" sz="3200" b="1" dirty="0" smtClean="0"/>
              <a:t>Ábreme</a:t>
            </a:r>
            <a:endParaRPr lang="es-MX" sz="3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84457" y="4921250"/>
            <a:ext cx="9659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Es un Modulo gratuito que podemos  tomar  estos meses para conocer  la herramienta  y  desarrollar habilidades necesarias y así podamos y completar los cursos.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1965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Picture 7" descr="Resultado de imagen para logo de evangelizacion en li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600" y="1285449"/>
            <a:ext cx="846161" cy="8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1879" y="1285449"/>
            <a:ext cx="105397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s-MX" sz="3200" b="1" i="1" kern="0" dirty="0">
              <a:solidFill>
                <a:srgbClr val="0000FF"/>
              </a:solidFill>
            </a:endParaRPr>
          </a:p>
          <a:p>
            <a:pPr algn="just">
              <a:defRPr/>
            </a:pPr>
            <a:endParaRPr lang="es-MX" sz="2800" kern="0" dirty="0">
              <a:solidFill>
                <a:sysClr val="windowText" lastClr="000000"/>
              </a:solidFill>
            </a:endParaRPr>
          </a:p>
          <a:p>
            <a:pPr marL="514350" indent="-514350" algn="just">
              <a:buFont typeface="+mj-lt"/>
              <a:buAutoNum type="alphaLcParenR"/>
              <a:defRPr/>
            </a:pPr>
            <a:endParaRPr lang="es-MX" sz="2800" kern="0" dirty="0">
              <a:solidFill>
                <a:sysClr val="windowText" lastClr="000000"/>
              </a:solidFill>
            </a:endParaRPr>
          </a:p>
          <a:p>
            <a:pPr marL="514350" indent="-514350">
              <a:buFontTx/>
              <a:buAutoNum type="alphaUcParenR"/>
              <a:defRPr/>
            </a:pPr>
            <a:endParaRPr lang="es-MX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AutoShape 4" descr="Resultado de imagen para IMAGEN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72026" y="1297890"/>
            <a:ext cx="6037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prstClr val="black"/>
                </a:solidFill>
              </a:rPr>
              <a:t>Lista de Cursos propuestos</a:t>
            </a:r>
            <a:endParaRPr lang="es-MX" sz="3200" b="1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72026" y="200592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s-MX" sz="2000" dirty="0" smtClean="0"/>
              <a:t>Formación </a:t>
            </a:r>
            <a:r>
              <a:rPr lang="es-MX" sz="2000" dirty="0"/>
              <a:t>de Líderes </a:t>
            </a:r>
            <a:r>
              <a:rPr lang="es-MX" sz="2000" dirty="0" smtClean="0"/>
              <a:t>I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Pastor </a:t>
            </a:r>
            <a:r>
              <a:rPr lang="es-MX" sz="2000" dirty="0"/>
              <a:t>y </a:t>
            </a:r>
            <a:r>
              <a:rPr lang="es-MX" sz="2000" dirty="0" smtClean="0"/>
              <a:t>pastoreo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Formación </a:t>
            </a:r>
            <a:r>
              <a:rPr lang="es-MX" sz="2000" dirty="0"/>
              <a:t>de Líderes </a:t>
            </a:r>
            <a:r>
              <a:rPr lang="es-MX" sz="2000" dirty="0" smtClean="0"/>
              <a:t>II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Formación </a:t>
            </a:r>
            <a:r>
              <a:rPr lang="es-MX" sz="2000" dirty="0"/>
              <a:t>de </a:t>
            </a:r>
            <a:r>
              <a:rPr lang="es-MX" sz="2000" dirty="0" smtClean="0"/>
              <a:t>Discípulos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Formación </a:t>
            </a:r>
            <a:r>
              <a:rPr lang="es-MX" sz="2000" dirty="0"/>
              <a:t>de </a:t>
            </a:r>
            <a:r>
              <a:rPr lang="es-MX" sz="2000" dirty="0" smtClean="0"/>
              <a:t>Predicadores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Dirección </a:t>
            </a:r>
            <a:r>
              <a:rPr lang="es-MX" sz="2000" dirty="0"/>
              <a:t>de comunidad </a:t>
            </a:r>
            <a:r>
              <a:rPr lang="es-MX" sz="2000" dirty="0" smtClean="0"/>
              <a:t>I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Dirección </a:t>
            </a:r>
            <a:r>
              <a:rPr lang="es-MX" sz="2000" dirty="0"/>
              <a:t>de comunidad </a:t>
            </a:r>
            <a:r>
              <a:rPr lang="es-MX" sz="2000" dirty="0" smtClean="0"/>
              <a:t>II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Vida Espiritual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Mariología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Eclesiología </a:t>
            </a:r>
            <a:r>
              <a:rPr lang="es-MX" sz="2000" dirty="0"/>
              <a:t>e Historia de la </a:t>
            </a:r>
            <a:r>
              <a:rPr lang="es-MX" sz="2000" dirty="0" smtClean="0"/>
              <a:t>Iglesia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Dones </a:t>
            </a:r>
            <a:r>
              <a:rPr lang="es-MX" sz="2000" dirty="0"/>
              <a:t>y </a:t>
            </a:r>
            <a:r>
              <a:rPr lang="es-MX" sz="2000" dirty="0" smtClean="0"/>
              <a:t>Carismas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Proyecto </a:t>
            </a:r>
            <a:r>
              <a:rPr lang="es-MX" sz="2000" dirty="0"/>
              <a:t>Integrador.</a:t>
            </a:r>
          </a:p>
        </p:txBody>
      </p:sp>
    </p:spTree>
    <p:extLst>
      <p:ext uri="{BB962C8B-B14F-4D97-AF65-F5344CB8AC3E}">
        <p14:creationId xmlns:p14="http://schemas.microsoft.com/office/powerpoint/2010/main" val="18590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Picture 7" descr="Resultado de imagen para logo de evangelizacion en li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600" y="1285449"/>
            <a:ext cx="846161" cy="8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para IMAGEN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291694" y="1664982"/>
            <a:ext cx="1055215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s-MX" altLang="es-MX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-   La inscripción formal para los cursos de liderazgo arranca </a:t>
            </a:r>
          </a:p>
          <a:p>
            <a:pPr>
              <a:spcAft>
                <a:spcPts val="600"/>
              </a:spcAft>
            </a:pPr>
            <a:r>
              <a:rPr lang="es-MX" altLang="es-MX" sz="2800" b="1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s-MX" altLang="es-MX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   en Enero y allí serán las áreas IV Diocesanas quienes se    </a:t>
            </a:r>
          </a:p>
          <a:p>
            <a:pPr>
              <a:spcAft>
                <a:spcPts val="600"/>
              </a:spcAft>
            </a:pPr>
            <a:r>
              <a:rPr lang="es-MX" altLang="es-MX" sz="2800" b="1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s-MX" altLang="es-MX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   encargaran de inscribir a Servidores y membresía </a:t>
            </a:r>
          </a:p>
          <a:p>
            <a:pPr>
              <a:spcAft>
                <a:spcPts val="600"/>
              </a:spcAft>
            </a:pPr>
            <a:r>
              <a:rPr lang="es-MX" altLang="es-MX" sz="2800" b="1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s-MX" altLang="es-MX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    interesada.  El costo es $200 pesos.</a:t>
            </a:r>
          </a:p>
          <a:p>
            <a:pPr>
              <a:spcAft>
                <a:spcPts val="600"/>
              </a:spcAft>
            </a:pPr>
            <a:endParaRPr lang="es-MX" altLang="es-MX" sz="2800" b="1" dirty="0" smtClean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37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05A2B608-A61C-4D19-ACAE-9ACA97823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206" y="3784224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1ra. REUNION BLOQUE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3" name="Picture 12" descr="LOGO EQUIPO ENTRANTE  2019.png">
            <a:extLst>
              <a:ext uri="{FF2B5EF4-FFF2-40B4-BE49-F238E27FC236}">
                <a16:creationId xmlns="" xmlns:a16="http://schemas.microsoft.com/office/drawing/2014/main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500961" y="2319404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="" xmlns:a16="http://schemas.microsoft.com/office/drawing/2014/main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prstClr val="white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prstClr val="white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60904" y="1286294"/>
            <a:ext cx="9144000" cy="23876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Manual de Identidad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y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Ordenamientos</a:t>
            </a:r>
            <a:endParaRPr lang="es-MX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8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05A2B608-A61C-4D19-ACAE-9ACA97823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206" y="3784224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1ra. REUNION BLOQUE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3" name="Picture 12" descr="LOGO EQUIPO ENTRANTE  2019.png">
            <a:extLst>
              <a:ext uri="{FF2B5EF4-FFF2-40B4-BE49-F238E27FC236}">
                <a16:creationId xmlns="" xmlns:a16="http://schemas.microsoft.com/office/drawing/2014/main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500961" y="2319404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="" xmlns:a16="http://schemas.microsoft.com/office/drawing/2014/main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prstClr val="white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prstClr val="white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prstClr val="white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60904" y="1900454"/>
            <a:ext cx="9144000" cy="23876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Flujos 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de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Comunicación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endParaRPr lang="es-MX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3943002" y="1750878"/>
            <a:ext cx="4231180" cy="1624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2022764" y="3624812"/>
            <a:ext cx="8548254" cy="1399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3200" b="1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48" y="1248314"/>
            <a:ext cx="11392441" cy="5039429"/>
          </a:xfrm>
          <a:prstGeom prst="rect">
            <a:avLst/>
          </a:prstGeom>
        </p:spPr>
      </p:pic>
      <p:sp>
        <p:nvSpPr>
          <p:cNvPr id="8" name="O 7"/>
          <p:cNvSpPr/>
          <p:nvPr/>
        </p:nvSpPr>
        <p:spPr>
          <a:xfrm>
            <a:off x="2650032" y="2826513"/>
            <a:ext cx="252000" cy="252000"/>
          </a:xfrm>
          <a:prstGeom prst="flowChar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O 8"/>
          <p:cNvSpPr/>
          <p:nvPr/>
        </p:nvSpPr>
        <p:spPr>
          <a:xfrm>
            <a:off x="5482020" y="2834464"/>
            <a:ext cx="252000" cy="252000"/>
          </a:xfrm>
          <a:prstGeom prst="flowChar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0" name="O 9"/>
          <p:cNvSpPr/>
          <p:nvPr/>
        </p:nvSpPr>
        <p:spPr>
          <a:xfrm>
            <a:off x="7830269" y="2826513"/>
            <a:ext cx="252000" cy="252000"/>
          </a:xfrm>
          <a:prstGeom prst="flowChar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23526" y="1259732"/>
            <a:ext cx="1318879" cy="793715"/>
          </a:xfrm>
          <a:prstGeom prst="rect">
            <a:avLst/>
          </a:prstGeom>
          <a:solidFill>
            <a:srgbClr val="861827"/>
          </a:solidFill>
          <a:ln>
            <a:solidFill>
              <a:srgbClr val="AE8D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3272776" y="1260400"/>
            <a:ext cx="12212" cy="818137"/>
          </a:xfrm>
          <a:prstGeom prst="line">
            <a:avLst/>
          </a:prstGeom>
          <a:ln>
            <a:solidFill>
              <a:srgbClr val="AE8D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2289472" y="1266268"/>
            <a:ext cx="12212" cy="818137"/>
          </a:xfrm>
          <a:prstGeom prst="line">
            <a:avLst/>
          </a:prstGeom>
          <a:ln>
            <a:solidFill>
              <a:srgbClr val="AE8D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795143" y="1321455"/>
            <a:ext cx="196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prstClr val="white"/>
                </a:solidFill>
                <a:latin typeface="Calibri Light"/>
                <a:cs typeface="Arial"/>
              </a:rPr>
              <a:t>SECRETARIOS </a:t>
            </a:r>
          </a:p>
          <a:p>
            <a:pPr algn="ctr"/>
            <a:r>
              <a:rPr lang="es-ES" sz="1200" dirty="0" smtClean="0">
                <a:solidFill>
                  <a:prstClr val="white"/>
                </a:solidFill>
                <a:latin typeface="Calibri Light"/>
                <a:cs typeface="Arial"/>
              </a:rPr>
              <a:t>NACIONALES</a:t>
            </a:r>
          </a:p>
          <a:p>
            <a:pPr algn="ctr"/>
            <a:r>
              <a:rPr lang="es-ES" sz="1200" dirty="0" smtClean="0">
                <a:solidFill>
                  <a:prstClr val="white"/>
                </a:solidFill>
                <a:latin typeface="Calibri Light"/>
                <a:cs typeface="Arial"/>
              </a:rPr>
              <a:t> REGION</a:t>
            </a:r>
            <a:endParaRPr lang="es-ES" sz="1200" dirty="0">
              <a:solidFill>
                <a:prstClr val="white"/>
              </a:solidFill>
              <a:latin typeface="Calibri Light"/>
              <a:cs typeface="Arial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488745" y="108811"/>
            <a:ext cx="4678679" cy="937518"/>
          </a:xfrm>
          <a:prstGeom prst="rect">
            <a:avLst/>
          </a:prstGeom>
        </p:spPr>
        <p:txBody>
          <a:bodyPr anchor="ctr"/>
          <a:lstStyle>
            <a:defPPr>
              <a:defRPr lang="es-MX"/>
            </a:defPPr>
            <a:lvl1pPr algn="ctr" defTabSz="685800">
              <a:lnSpc>
                <a:spcPct val="85000"/>
              </a:lnSpc>
              <a:spcBef>
                <a:spcPct val="0"/>
              </a:spcBef>
              <a:defRPr sz="2800" b="1" spc="-38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bg1"/>
                </a:solidFill>
              </a:rPr>
              <a:t>Flujos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32369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3547210" y="2023838"/>
            <a:ext cx="4231180" cy="1624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1626972" y="3897772"/>
            <a:ext cx="8548254" cy="1399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3200" b="1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Rectángulo redondeado 5">
            <a:extLst>
              <a:ext uri="{FF2B5EF4-FFF2-40B4-BE49-F238E27FC236}">
                <a16:creationId xmlns="" xmlns:a16="http://schemas.microsoft.com/office/drawing/2014/main" id="{F72EA041-C9DF-A046-8498-A74AFD41833D}"/>
              </a:ext>
            </a:extLst>
          </p:cNvPr>
          <p:cNvSpPr/>
          <p:nvPr/>
        </p:nvSpPr>
        <p:spPr>
          <a:xfrm>
            <a:off x="5700208" y="1605323"/>
            <a:ext cx="5643716" cy="294244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Rectángulo 6"/>
          <p:cNvSpPr/>
          <p:nvPr/>
        </p:nvSpPr>
        <p:spPr>
          <a:xfrm>
            <a:off x="2810627" y="487383"/>
            <a:ext cx="4941416" cy="567399"/>
          </a:xfrm>
          <a:prstGeom prst="rect">
            <a:avLst/>
          </a:prstGeom>
        </p:spPr>
        <p:txBody>
          <a:bodyPr anchor="ctr"/>
          <a:lstStyle/>
          <a:p>
            <a:pPr algn="ctr" defTabSz="685800">
              <a:lnSpc>
                <a:spcPct val="85000"/>
              </a:lnSpc>
              <a:spcBef>
                <a:spcPct val="0"/>
              </a:spcBef>
            </a:pPr>
            <a:r>
              <a:rPr lang="es-ES" sz="2800" b="1" spc="-38" dirty="0">
                <a:solidFill>
                  <a:schemeClr val="bg1"/>
                </a:solidFill>
                <a:latin typeface="Trebuchet MS" panose="020B0603020202020204" pitchFamily="34" charset="0"/>
              </a:rPr>
              <a:t>Canales de Comunicación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5835126" y="1576640"/>
            <a:ext cx="550879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prstClr val="white"/>
                </a:solidFill>
              </a:rPr>
              <a:t>IMPORTANTE </a:t>
            </a:r>
            <a:r>
              <a:rPr lang="es-MX" b="1" i="1" dirty="0">
                <a:solidFill>
                  <a:prstClr val="white"/>
                </a:solidFill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s-MX" b="1" i="1" dirty="0">
                <a:solidFill>
                  <a:srgbClr val="FFFF00"/>
                </a:solidFill>
              </a:rPr>
              <a:t>REGLAS PARA SER EFECTIVOS EN EL USO DE </a:t>
            </a:r>
            <a:r>
              <a:rPr lang="es-MX" b="1" i="1" dirty="0" smtClean="0">
                <a:solidFill>
                  <a:srgbClr val="FFFF00"/>
                </a:solidFill>
              </a:rPr>
              <a:t>WHATSAPP</a:t>
            </a:r>
            <a:endParaRPr lang="es-MX" b="1" i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white"/>
                </a:solidFill>
              </a:rPr>
              <a:t>Grupos exclusivos para Seguimiento trabajos MFC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white"/>
                </a:solidFill>
              </a:rPr>
              <a:t>No cadenas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white"/>
                </a:solidFill>
              </a:rPr>
              <a:t>No Oraciones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white"/>
                </a:solidFill>
              </a:rPr>
              <a:t>Solamente unas 3 fotos por evento </a:t>
            </a: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1" name="CuadroTexto 8"/>
          <p:cNvSpPr txBox="1"/>
          <p:nvPr/>
        </p:nvSpPr>
        <p:spPr>
          <a:xfrm>
            <a:off x="981189" y="1357266"/>
            <a:ext cx="48831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MX" sz="2800" b="1" kern="0" dirty="0" smtClean="0">
                <a:solidFill>
                  <a:srgbClr val="ED7D31"/>
                </a:solidFill>
              </a:rPr>
              <a:t>            </a:t>
            </a:r>
            <a:r>
              <a:rPr lang="es-MX" sz="2800" b="1" kern="0" dirty="0" err="1" smtClean="0">
                <a:solidFill>
                  <a:srgbClr val="ED7D31"/>
                </a:solidFill>
              </a:rPr>
              <a:t>Whatsapp</a:t>
            </a:r>
            <a:endParaRPr lang="es-MX" sz="2800" b="1" kern="0" dirty="0" smtClean="0">
              <a:solidFill>
                <a:srgbClr val="ED7D31"/>
              </a:solidFill>
            </a:endParaRPr>
          </a:p>
          <a:p>
            <a:pPr defTabSz="457200">
              <a:defRPr/>
            </a:pPr>
            <a:endParaRPr lang="es-MX" kern="0" dirty="0" smtClean="0">
              <a:solidFill>
                <a:prstClr val="black"/>
              </a:solidFill>
            </a:endParaRPr>
          </a:p>
          <a:p>
            <a:pPr defTabSz="457200">
              <a:defRPr/>
            </a:pPr>
            <a:r>
              <a:rPr lang="es-MX" sz="2000" kern="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Grupos:</a:t>
            </a:r>
          </a:p>
          <a:p>
            <a:pPr marL="285750" indent="-285750" defTabSz="457200">
              <a:buFont typeface="Wingdings" panose="05000000000000000000" pitchFamily="2" charset="2"/>
              <a:buChar char="v"/>
              <a:defRPr/>
            </a:pPr>
            <a:r>
              <a:rPr lang="es-MX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ECN Pleno 2019-2022</a:t>
            </a:r>
          </a:p>
          <a:p>
            <a:pPr defTabSz="457200">
              <a:defRPr/>
            </a:pPr>
            <a:r>
              <a:rPr lang="es-MX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ECNS         SNR  Exclusivo MFC</a:t>
            </a:r>
          </a:p>
          <a:p>
            <a:pPr defTabSz="457200">
              <a:defRPr/>
            </a:pPr>
            <a:r>
              <a:rPr lang="es-MX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             </a:t>
            </a:r>
          </a:p>
          <a:p>
            <a:pPr marL="285750" indent="-285750" defTabSz="457200">
              <a:buFont typeface="Wingdings" panose="05000000000000000000" pitchFamily="2" charset="2"/>
              <a:buChar char="v"/>
              <a:defRPr/>
            </a:pPr>
            <a:r>
              <a:rPr lang="es-MX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Presidentes Bloque _ 2019-2022</a:t>
            </a:r>
          </a:p>
          <a:p>
            <a:pPr defTabSz="457200">
              <a:defRPr/>
            </a:pPr>
            <a:r>
              <a:rPr lang="es-MX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PN        PD     Exclusivo  MFC</a:t>
            </a:r>
          </a:p>
          <a:p>
            <a:pPr defTabSz="457200">
              <a:defRPr/>
            </a:pPr>
            <a:endParaRPr lang="es-MX" kern="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285750" indent="-285750" defTabSz="457200">
              <a:buFont typeface="Wingdings" panose="05000000000000000000" pitchFamily="2" charset="2"/>
              <a:buChar char="v"/>
              <a:defRPr/>
            </a:pPr>
            <a:r>
              <a:rPr lang="es-MX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Región</a:t>
            </a:r>
          </a:p>
          <a:p>
            <a:pPr defTabSz="457200">
              <a:defRPr/>
            </a:pPr>
            <a:r>
              <a:rPr lang="es-MX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SNR        PD </a:t>
            </a:r>
          </a:p>
          <a:p>
            <a:pPr defTabSz="457200">
              <a:defRPr/>
            </a:pPr>
            <a:endParaRPr lang="es-MX" kern="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285750" indent="-285750" defTabSz="457200">
              <a:buFont typeface="Wingdings" panose="05000000000000000000" pitchFamily="2" charset="2"/>
              <a:buChar char="v"/>
              <a:defRPr/>
            </a:pPr>
            <a:r>
              <a:rPr lang="es-MX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Área_Nac</a:t>
            </a:r>
            <a:r>
              <a:rPr lang="es-MX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Bloque 2019-2022</a:t>
            </a:r>
          </a:p>
          <a:p>
            <a:pPr defTabSz="457200">
              <a:defRPr/>
            </a:pPr>
            <a:r>
              <a:rPr lang="es-MX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</a:t>
            </a:r>
            <a:r>
              <a:rPr lang="es-MX" kern="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Área_Nac</a:t>
            </a:r>
            <a:r>
              <a:rPr lang="es-MX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        Área _Diocesana</a:t>
            </a:r>
          </a:p>
        </p:txBody>
      </p:sp>
      <p:pic>
        <p:nvPicPr>
          <p:cNvPr id="12" name="Imagen 9">
            <a:extLst>
              <a:ext uri="{FF2B5EF4-FFF2-40B4-BE49-F238E27FC236}">
                <a16:creationId xmlns="" xmlns:a16="http://schemas.microsoft.com/office/drawing/2014/main" id="{0B048B1F-4D6A-E844-822A-66F7E6906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82" y="1213697"/>
            <a:ext cx="855406" cy="855406"/>
          </a:xfrm>
          <a:prstGeom prst="rect">
            <a:avLst/>
          </a:prstGeom>
        </p:spPr>
      </p:pic>
      <p:cxnSp>
        <p:nvCxnSpPr>
          <p:cNvPr id="13" name="Conector recto de flecha 10"/>
          <p:cNvCxnSpPr/>
          <p:nvPr/>
        </p:nvCxnSpPr>
        <p:spPr>
          <a:xfrm>
            <a:off x="1625676" y="2838039"/>
            <a:ext cx="33048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4" name="Conector recto de flecha 11"/>
          <p:cNvCxnSpPr/>
          <p:nvPr/>
        </p:nvCxnSpPr>
        <p:spPr>
          <a:xfrm>
            <a:off x="1384260" y="3657077"/>
            <a:ext cx="33048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5" name="Conector recto de flecha 12"/>
          <p:cNvCxnSpPr/>
          <p:nvPr/>
        </p:nvCxnSpPr>
        <p:spPr>
          <a:xfrm>
            <a:off x="2179099" y="5304849"/>
            <a:ext cx="33048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6" name="Conector recto de flecha 13"/>
          <p:cNvCxnSpPr/>
          <p:nvPr/>
        </p:nvCxnSpPr>
        <p:spPr>
          <a:xfrm>
            <a:off x="1467488" y="4470328"/>
            <a:ext cx="33048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7" name="Conector recto de flecha 14"/>
          <p:cNvCxnSpPr/>
          <p:nvPr/>
        </p:nvCxnSpPr>
        <p:spPr>
          <a:xfrm>
            <a:off x="2360046" y="6128240"/>
            <a:ext cx="33048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" name="2 CuadroTexto"/>
          <p:cNvSpPr txBox="1"/>
          <p:nvPr/>
        </p:nvSpPr>
        <p:spPr>
          <a:xfrm>
            <a:off x="5288867" y="4789247"/>
            <a:ext cx="5816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Nota: Cuando sean temas  formales se deberá enviar correo electrónico con copia a PD y a SNR.</a:t>
            </a:r>
            <a:endParaRPr lang="es-MX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9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>
            <a:off x="3943002" y="1750878"/>
            <a:ext cx="4231180" cy="1624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2022764" y="3624812"/>
            <a:ext cx="8548254" cy="1399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3200" b="1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/>
            </a:endParaRPr>
          </a:p>
        </p:txBody>
      </p:sp>
      <p:sp>
        <p:nvSpPr>
          <p:cNvPr id="20" name="Rectángulo 5"/>
          <p:cNvSpPr/>
          <p:nvPr/>
        </p:nvSpPr>
        <p:spPr>
          <a:xfrm>
            <a:off x="3272089" y="264631"/>
            <a:ext cx="4941416" cy="567399"/>
          </a:xfrm>
          <a:prstGeom prst="rect">
            <a:avLst/>
          </a:prstGeom>
        </p:spPr>
        <p:txBody>
          <a:bodyPr anchor="ctr"/>
          <a:lstStyle/>
          <a:p>
            <a:pPr algn="ctr" defTabSz="685800">
              <a:lnSpc>
                <a:spcPct val="85000"/>
              </a:lnSpc>
              <a:spcBef>
                <a:spcPct val="0"/>
              </a:spcBef>
            </a:pPr>
            <a:r>
              <a:rPr lang="es-ES" sz="2800" b="1" spc="-38" dirty="0">
                <a:solidFill>
                  <a:schemeClr val="bg1"/>
                </a:solidFill>
                <a:latin typeface="Trebuchet MS" panose="020B0603020202020204" pitchFamily="34" charset="0"/>
              </a:rPr>
              <a:t>Canales de Comunicación</a:t>
            </a:r>
          </a:p>
        </p:txBody>
      </p:sp>
      <p:sp>
        <p:nvSpPr>
          <p:cNvPr id="22" name="CuadroTexto 6"/>
          <p:cNvSpPr txBox="1"/>
          <p:nvPr/>
        </p:nvSpPr>
        <p:spPr>
          <a:xfrm>
            <a:off x="6559532" y="1058431"/>
            <a:ext cx="45270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ED7D31"/>
                </a:solidFill>
              </a:rPr>
              <a:t>Redes Sociales.</a:t>
            </a:r>
          </a:p>
          <a:p>
            <a:endParaRPr lang="es-MX" dirty="0">
              <a:solidFill>
                <a:prstClr val="black"/>
              </a:solidFill>
            </a:endParaRPr>
          </a:p>
          <a:p>
            <a:r>
              <a:rPr lang="es-MX" sz="2400" b="1" dirty="0" smtClean="0">
                <a:solidFill>
                  <a:srgbClr val="A5A5A5">
                    <a:lumMod val="75000"/>
                  </a:srgbClr>
                </a:solidFill>
              </a:rPr>
              <a:t>Facebook</a:t>
            </a:r>
            <a:endParaRPr lang="es-MX" dirty="0">
              <a:solidFill>
                <a:srgbClr val="A5A5A5">
                  <a:lumMod val="75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BD582C">
                    <a:lumMod val="50000"/>
                  </a:srgbClr>
                </a:solidFill>
              </a:rPr>
              <a:t>Aprovechar la información de la Pagina MFC Nacional</a:t>
            </a:r>
            <a:r>
              <a:rPr lang="es-MX" sz="1400" b="1" dirty="0" smtClean="0">
                <a:solidFill>
                  <a:srgbClr val="BD582C">
                    <a:lumMod val="50000"/>
                  </a:srgbClr>
                </a:solidFill>
              </a:rPr>
              <a:t>. </a:t>
            </a:r>
            <a:endParaRPr lang="es-MX" sz="1400" b="1" dirty="0">
              <a:solidFill>
                <a:srgbClr val="BD582C">
                  <a:lumMod val="5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BD582C">
                    <a:lumMod val="50000"/>
                  </a:srgbClr>
                </a:solidFill>
              </a:rPr>
              <a:t>Aprovechar las mismas paginas de Facebook en las Diócesis.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BD582C">
                    <a:lumMod val="50000"/>
                  </a:srgbClr>
                </a:solidFill>
              </a:rPr>
              <a:t>Asegurar que la información que se publique cumpla con los lineamientos</a:t>
            </a:r>
            <a:r>
              <a:rPr lang="es-MX" dirty="0">
                <a:solidFill>
                  <a:srgbClr val="A5A5A5">
                    <a:lumMod val="75000"/>
                  </a:srgbClr>
                </a:solidFill>
              </a:rPr>
              <a:t>.</a:t>
            </a:r>
          </a:p>
          <a:p>
            <a:endParaRPr lang="es-MX" dirty="0">
              <a:solidFill>
                <a:srgbClr val="A5A5A5">
                  <a:lumMod val="75000"/>
                </a:srgbClr>
              </a:solidFill>
            </a:endParaRPr>
          </a:p>
          <a:p>
            <a:r>
              <a:rPr lang="es-MX" sz="2400" b="1" dirty="0" smtClean="0">
                <a:solidFill>
                  <a:srgbClr val="A5A5A5">
                    <a:lumMod val="75000"/>
                  </a:srgbClr>
                </a:solidFill>
              </a:rPr>
              <a:t>Correo </a:t>
            </a:r>
            <a:r>
              <a:rPr lang="es-MX" sz="2400" b="1" dirty="0">
                <a:solidFill>
                  <a:srgbClr val="A5A5A5">
                    <a:lumMod val="75000"/>
                  </a:srgbClr>
                </a:solidFill>
              </a:rPr>
              <a:t>electrónico</a:t>
            </a:r>
            <a:r>
              <a:rPr lang="es-MX" sz="2400" b="1" dirty="0" smtClean="0">
                <a:solidFill>
                  <a:srgbClr val="A5A5A5">
                    <a:lumMod val="75000"/>
                  </a:srgbClr>
                </a:solidFill>
              </a:rPr>
              <a:t>.</a:t>
            </a:r>
          </a:p>
          <a:p>
            <a:r>
              <a:rPr lang="es-MX" sz="2000" b="1" dirty="0" smtClean="0">
                <a:solidFill>
                  <a:srgbClr val="BD582C">
                    <a:lumMod val="50000"/>
                  </a:srgbClr>
                </a:solidFill>
              </a:rPr>
              <a:t>El correo deberá llevar copia a sus PD y SNR</a:t>
            </a:r>
            <a:endParaRPr lang="es-MX" sz="2400" b="1" dirty="0">
              <a:solidFill>
                <a:srgbClr val="A5A5A5">
                  <a:lumMod val="75000"/>
                </a:srgbClr>
              </a:solidFill>
            </a:endParaRPr>
          </a:p>
          <a:p>
            <a:endParaRPr lang="es-MX" sz="2400" b="1" dirty="0" smtClean="0">
              <a:solidFill>
                <a:srgbClr val="A5A5A5">
                  <a:lumMod val="75000"/>
                </a:srgbClr>
              </a:solidFill>
            </a:endParaRPr>
          </a:p>
          <a:p>
            <a:r>
              <a:rPr lang="es-MX" sz="2400" b="1" dirty="0" smtClean="0">
                <a:solidFill>
                  <a:srgbClr val="A5A5A5">
                    <a:lumMod val="75000"/>
                  </a:srgbClr>
                </a:solidFill>
              </a:rPr>
              <a:t>WEB </a:t>
            </a:r>
            <a:r>
              <a:rPr lang="es-MX" sz="2400" b="1" dirty="0" err="1" smtClean="0">
                <a:solidFill>
                  <a:srgbClr val="A5A5A5">
                    <a:lumMod val="75000"/>
                  </a:srgbClr>
                </a:solidFill>
              </a:rPr>
              <a:t>Site</a:t>
            </a:r>
            <a:r>
              <a:rPr lang="es-MX" sz="2400" b="1" dirty="0" smtClean="0">
                <a:solidFill>
                  <a:srgbClr val="A5A5A5">
                    <a:lumMod val="75000"/>
                  </a:srgbClr>
                </a:solidFill>
              </a:rPr>
              <a:t>.</a:t>
            </a:r>
          </a:p>
          <a:p>
            <a:r>
              <a:rPr lang="es-MX" sz="2000" b="1" i="1" dirty="0">
                <a:solidFill>
                  <a:srgbClr val="A5A5A5">
                    <a:lumMod val="75000"/>
                  </a:srgbClr>
                </a:solidFill>
              </a:rPr>
              <a:t>www.mexicomfc.com</a:t>
            </a:r>
          </a:p>
          <a:p>
            <a:endParaRPr lang="es-MX" sz="2400" b="1" dirty="0">
              <a:solidFill>
                <a:srgbClr val="A5A5A5">
                  <a:lumMod val="75000"/>
                </a:srgbClr>
              </a:solidFill>
            </a:endParaRPr>
          </a:p>
          <a:p>
            <a:endParaRPr lang="es-MX" sz="2400" b="1" dirty="0" smtClean="0">
              <a:solidFill>
                <a:srgbClr val="A5A5A5">
                  <a:lumMod val="75000"/>
                </a:srgbClr>
              </a:solidFill>
            </a:endParaRPr>
          </a:p>
          <a:p>
            <a:endParaRPr lang="es-MX" sz="2400" b="1" dirty="0">
              <a:solidFill>
                <a:srgbClr val="A5A5A5">
                  <a:lumMod val="75000"/>
                </a:srgbClr>
              </a:solidFill>
            </a:endParaRPr>
          </a:p>
          <a:p>
            <a:endParaRPr lang="es-MX" sz="2400" b="1" dirty="0">
              <a:solidFill>
                <a:srgbClr val="A5A5A5">
                  <a:lumMod val="75000"/>
                </a:srgbClr>
              </a:solidFill>
            </a:endParaRPr>
          </a:p>
        </p:txBody>
      </p:sp>
      <p:pic>
        <p:nvPicPr>
          <p:cNvPr id="23" name="Imagen 7">
            <a:extLst>
              <a:ext uri="{FF2B5EF4-FFF2-40B4-BE49-F238E27FC236}">
                <a16:creationId xmlns="" xmlns:a16="http://schemas.microsoft.com/office/drawing/2014/main" id="{68296F40-AFF1-654D-981B-09C750B4B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39" y="1868357"/>
            <a:ext cx="458770" cy="458770"/>
          </a:xfrm>
          <a:prstGeom prst="rect">
            <a:avLst/>
          </a:prstGeom>
        </p:spPr>
      </p:pic>
      <p:pic>
        <p:nvPicPr>
          <p:cNvPr id="24" name="Imagen 8">
            <a:extLst>
              <a:ext uri="{FF2B5EF4-FFF2-40B4-BE49-F238E27FC236}">
                <a16:creationId xmlns="" xmlns:a16="http://schemas.microsoft.com/office/drawing/2014/main" id="{64CA1954-8E36-AF44-B621-CC9E4B4E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06" y="4547126"/>
            <a:ext cx="499917" cy="499917"/>
          </a:xfrm>
          <a:prstGeom prst="rect">
            <a:avLst/>
          </a:prstGeom>
        </p:spPr>
      </p:pic>
      <p:pic>
        <p:nvPicPr>
          <p:cNvPr id="25" name="Imagen 9">
            <a:extLst>
              <a:ext uri="{FF2B5EF4-FFF2-40B4-BE49-F238E27FC236}">
                <a16:creationId xmlns="" xmlns:a16="http://schemas.microsoft.com/office/drawing/2014/main" id="{12B05910-F0A5-8144-AF39-D3C3F3417D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21" y="1897852"/>
            <a:ext cx="482183" cy="482183"/>
          </a:xfrm>
          <a:prstGeom prst="rect">
            <a:avLst/>
          </a:prstGeom>
        </p:spPr>
      </p:pic>
      <p:pic>
        <p:nvPicPr>
          <p:cNvPr id="26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17" y="5647237"/>
            <a:ext cx="510897" cy="510897"/>
          </a:xfrm>
          <a:prstGeom prst="rect">
            <a:avLst/>
          </a:prstGeom>
        </p:spPr>
      </p:pic>
      <p:sp>
        <p:nvSpPr>
          <p:cNvPr id="27" name="CuadroTexto 11"/>
          <p:cNvSpPr txBox="1"/>
          <p:nvPr/>
        </p:nvSpPr>
        <p:spPr>
          <a:xfrm>
            <a:off x="1380773" y="1701986"/>
            <a:ext cx="452703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>
              <a:solidFill>
                <a:prstClr val="black"/>
              </a:solidFill>
            </a:endParaRPr>
          </a:p>
          <a:p>
            <a:r>
              <a:rPr lang="es-MX" sz="2000" b="1" dirty="0" smtClean="0">
                <a:solidFill>
                  <a:srgbClr val="A5A5A5">
                    <a:lumMod val="75000"/>
                  </a:srgbClr>
                </a:solidFill>
              </a:rPr>
              <a:t>   </a:t>
            </a:r>
            <a:r>
              <a:rPr lang="es-MX" sz="2400" b="1" dirty="0" smtClean="0">
                <a:solidFill>
                  <a:srgbClr val="A5A5A5">
                    <a:lumMod val="75000"/>
                  </a:srgbClr>
                </a:solidFill>
              </a:rPr>
              <a:t>Zoom</a:t>
            </a:r>
            <a:r>
              <a:rPr lang="es-MX" sz="2400" b="1" dirty="0">
                <a:solidFill>
                  <a:srgbClr val="A5A5A5">
                    <a:lumMod val="75000"/>
                  </a:srgbClr>
                </a:solidFill>
              </a:rPr>
              <a:t>.</a:t>
            </a:r>
          </a:p>
          <a:p>
            <a:endParaRPr lang="es-MX" sz="1600" dirty="0">
              <a:solidFill>
                <a:srgbClr val="A5A5A5">
                  <a:lumMod val="75000"/>
                </a:srgbClr>
              </a:solidFill>
            </a:endParaRPr>
          </a:p>
          <a:p>
            <a:r>
              <a:rPr lang="es-MX" sz="1600" b="1" dirty="0">
                <a:solidFill>
                  <a:prstClr val="black"/>
                </a:solidFill>
              </a:rPr>
              <a:t>SNR        </a:t>
            </a:r>
            <a:r>
              <a:rPr lang="es-MX" sz="1600" b="1" dirty="0" smtClean="0">
                <a:solidFill>
                  <a:prstClr val="black"/>
                </a:solidFill>
              </a:rPr>
              <a:t> PD / </a:t>
            </a:r>
            <a:r>
              <a:rPr lang="es-MX" sz="1600" b="1" dirty="0" err="1">
                <a:solidFill>
                  <a:prstClr val="black"/>
                </a:solidFill>
              </a:rPr>
              <a:t>ECD´s</a:t>
            </a:r>
            <a:endParaRPr lang="es-MX" sz="1600" b="1" dirty="0">
              <a:solidFill>
                <a:prstClr val="black"/>
              </a:solidFill>
            </a:endParaRPr>
          </a:p>
          <a:p>
            <a:endParaRPr lang="es-MX" sz="1600" dirty="0">
              <a:solidFill>
                <a:srgbClr val="A5A5A5">
                  <a:lumMod val="75000"/>
                </a:srgbClr>
              </a:solidFill>
            </a:endParaRPr>
          </a:p>
          <a:p>
            <a:r>
              <a:rPr lang="es-MX" b="1" dirty="0">
                <a:solidFill>
                  <a:srgbClr val="BD582C">
                    <a:lumMod val="50000"/>
                  </a:srgbClr>
                </a:solidFill>
              </a:rPr>
              <a:t>F</a:t>
            </a:r>
            <a:r>
              <a:rPr lang="es-MX" b="1" dirty="0" smtClean="0">
                <a:solidFill>
                  <a:srgbClr val="BD582C">
                    <a:lumMod val="50000"/>
                  </a:srgbClr>
                </a:solidFill>
              </a:rPr>
              <a:t>recuencia</a:t>
            </a:r>
            <a:r>
              <a:rPr lang="es-MX" sz="2000" b="1" dirty="0" smtClean="0">
                <a:solidFill>
                  <a:srgbClr val="BD582C">
                    <a:lumMod val="50000"/>
                  </a:srgbClr>
                </a:solidFill>
              </a:rPr>
              <a:t> </a:t>
            </a:r>
            <a:r>
              <a:rPr lang="es-MX" sz="1600" dirty="0" smtClean="0">
                <a:solidFill>
                  <a:srgbClr val="A5A5A5">
                    <a:lumMod val="75000"/>
                  </a:srgbClr>
                </a:solidFill>
              </a:rPr>
              <a:t>     </a:t>
            </a:r>
            <a:r>
              <a:rPr lang="es-MX" b="1" dirty="0" smtClean="0">
                <a:solidFill>
                  <a:srgbClr val="BD582C">
                    <a:lumMod val="50000"/>
                  </a:srgbClr>
                </a:solidFill>
              </a:rPr>
              <a:t>- </a:t>
            </a:r>
            <a:r>
              <a:rPr lang="es-MX" dirty="0" smtClean="0">
                <a:solidFill>
                  <a:srgbClr val="BD582C">
                    <a:lumMod val="50000"/>
                  </a:srgbClr>
                </a:solidFill>
              </a:rPr>
              <a:t>Lectura </a:t>
            </a:r>
            <a:r>
              <a:rPr lang="es-MX" dirty="0">
                <a:solidFill>
                  <a:srgbClr val="BD582C">
                    <a:lumMod val="50000"/>
                  </a:srgbClr>
                </a:solidFill>
              </a:rPr>
              <a:t>de Cartas mensuales</a:t>
            </a:r>
          </a:p>
          <a:p>
            <a:r>
              <a:rPr lang="es-MX" b="1" dirty="0">
                <a:solidFill>
                  <a:srgbClr val="BD582C">
                    <a:lumMod val="50000"/>
                  </a:srgbClr>
                </a:solidFill>
              </a:rPr>
              <a:t>Mensual         - </a:t>
            </a:r>
            <a:r>
              <a:rPr lang="es-MX" dirty="0">
                <a:solidFill>
                  <a:srgbClr val="BD582C">
                    <a:lumMod val="50000"/>
                  </a:srgbClr>
                </a:solidFill>
              </a:rPr>
              <a:t>Seguimiento a proyectos         </a:t>
            </a:r>
          </a:p>
          <a:p>
            <a:r>
              <a:rPr lang="es-MX" b="1" dirty="0">
                <a:solidFill>
                  <a:srgbClr val="BD582C">
                    <a:lumMod val="50000"/>
                  </a:srgbClr>
                </a:solidFill>
              </a:rPr>
              <a:t>                         - </a:t>
            </a:r>
            <a:r>
              <a:rPr lang="es-MX" dirty="0">
                <a:solidFill>
                  <a:srgbClr val="BD582C">
                    <a:lumMod val="50000"/>
                  </a:srgbClr>
                </a:solidFill>
              </a:rPr>
              <a:t>Líneas de acción nacional</a:t>
            </a:r>
          </a:p>
          <a:p>
            <a:endParaRPr lang="es-MX" dirty="0">
              <a:solidFill>
                <a:srgbClr val="A5A5A5">
                  <a:lumMod val="75000"/>
                </a:srgbClr>
              </a:solidFill>
            </a:endParaRPr>
          </a:p>
          <a:p>
            <a:endParaRPr lang="es-MX" dirty="0">
              <a:solidFill>
                <a:srgbClr val="A5A5A5">
                  <a:lumMod val="75000"/>
                </a:srgbClr>
              </a:solidFill>
            </a:endParaRPr>
          </a:p>
          <a:p>
            <a:endParaRPr lang="es-MX" dirty="0" smtClean="0">
              <a:solidFill>
                <a:srgbClr val="A5A5A5">
                  <a:lumMod val="75000"/>
                </a:srgbClr>
              </a:solidFill>
            </a:endParaRPr>
          </a:p>
          <a:p>
            <a:r>
              <a:rPr lang="es-MX" b="1" dirty="0">
                <a:solidFill>
                  <a:srgbClr val="BD582C">
                    <a:lumMod val="50000"/>
                  </a:srgbClr>
                </a:solidFill>
              </a:rPr>
              <a:t>Frecuencia</a:t>
            </a:r>
            <a:r>
              <a:rPr lang="es-MX" dirty="0" smtClean="0">
                <a:solidFill>
                  <a:prstClr val="black"/>
                </a:solidFill>
              </a:rPr>
              <a:t>     </a:t>
            </a:r>
            <a:r>
              <a:rPr lang="es-MX" b="1" dirty="0">
                <a:solidFill>
                  <a:srgbClr val="BD582C">
                    <a:lumMod val="50000"/>
                  </a:srgbClr>
                </a:solidFill>
              </a:rPr>
              <a:t> - </a:t>
            </a:r>
            <a:r>
              <a:rPr lang="es-MX" dirty="0" smtClean="0">
                <a:solidFill>
                  <a:srgbClr val="A5A5A5">
                    <a:lumMod val="75000"/>
                  </a:srgbClr>
                </a:solidFill>
              </a:rPr>
              <a:t> </a:t>
            </a:r>
            <a:r>
              <a:rPr lang="es-MX" dirty="0">
                <a:solidFill>
                  <a:srgbClr val="BD582C">
                    <a:lumMod val="50000"/>
                  </a:srgbClr>
                </a:solidFill>
              </a:rPr>
              <a:t>Capacitación iniciativas</a:t>
            </a:r>
          </a:p>
          <a:p>
            <a:r>
              <a:rPr lang="es-MX" b="1" dirty="0">
                <a:solidFill>
                  <a:srgbClr val="BD582C">
                    <a:lumMod val="50000"/>
                  </a:srgbClr>
                </a:solidFill>
              </a:rPr>
              <a:t> T</a:t>
            </a:r>
            <a:r>
              <a:rPr lang="es-MX" b="1" dirty="0" smtClean="0">
                <a:solidFill>
                  <a:srgbClr val="BD582C">
                    <a:lumMod val="50000"/>
                  </a:srgbClr>
                </a:solidFill>
              </a:rPr>
              <a:t>rimestral  </a:t>
            </a:r>
            <a:r>
              <a:rPr lang="es-MX" dirty="0" smtClean="0">
                <a:solidFill>
                  <a:srgbClr val="A5A5A5">
                    <a:lumMod val="75000"/>
                  </a:srgbClr>
                </a:solidFill>
              </a:rPr>
              <a:t>    </a:t>
            </a:r>
            <a:r>
              <a:rPr lang="es-MX" b="1" dirty="0">
                <a:solidFill>
                  <a:srgbClr val="BD582C">
                    <a:lumMod val="50000"/>
                  </a:srgbClr>
                </a:solidFill>
              </a:rPr>
              <a:t> -  </a:t>
            </a:r>
            <a:r>
              <a:rPr lang="es-MX" dirty="0">
                <a:solidFill>
                  <a:srgbClr val="BD582C">
                    <a:lumMod val="50000"/>
                  </a:srgbClr>
                </a:solidFill>
              </a:rPr>
              <a:t>Seguimiento a Proyectos </a:t>
            </a:r>
            <a:r>
              <a:rPr lang="es-MX" dirty="0" err="1">
                <a:solidFill>
                  <a:srgbClr val="BD582C">
                    <a:lumMod val="50000"/>
                  </a:srgbClr>
                </a:solidFill>
              </a:rPr>
              <a:t>Nac</a:t>
            </a:r>
            <a:r>
              <a:rPr lang="es-MX" dirty="0" smtClean="0">
                <a:solidFill>
                  <a:srgbClr val="A5A5A5">
                    <a:lumMod val="75000"/>
                  </a:srgbClr>
                </a:solidFill>
              </a:rPr>
              <a:t>.</a:t>
            </a:r>
            <a:endParaRPr lang="es-MX" dirty="0">
              <a:solidFill>
                <a:srgbClr val="A5A5A5">
                  <a:lumMod val="75000"/>
                </a:srgbClr>
              </a:solidFill>
            </a:endParaRPr>
          </a:p>
        </p:txBody>
      </p:sp>
      <p:sp>
        <p:nvSpPr>
          <p:cNvPr id="28" name="Abrir llave 12"/>
          <p:cNvSpPr/>
          <p:nvPr/>
        </p:nvSpPr>
        <p:spPr>
          <a:xfrm>
            <a:off x="2511754" y="2960858"/>
            <a:ext cx="269823" cy="9364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600">
              <a:solidFill>
                <a:prstClr val="black"/>
              </a:solidFill>
            </a:endParaRPr>
          </a:p>
        </p:txBody>
      </p:sp>
      <p:sp>
        <p:nvSpPr>
          <p:cNvPr id="29" name="Abrir llave 13"/>
          <p:cNvSpPr/>
          <p:nvPr/>
        </p:nvSpPr>
        <p:spPr>
          <a:xfrm>
            <a:off x="2557066" y="4665422"/>
            <a:ext cx="269823" cy="9364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600">
              <a:solidFill>
                <a:prstClr val="black"/>
              </a:solidFill>
            </a:endParaRPr>
          </a:p>
        </p:txBody>
      </p:sp>
      <p:cxnSp>
        <p:nvCxnSpPr>
          <p:cNvPr id="30" name="Conector recto de flecha 14"/>
          <p:cNvCxnSpPr/>
          <p:nvPr/>
        </p:nvCxnSpPr>
        <p:spPr>
          <a:xfrm>
            <a:off x="1845224" y="2741380"/>
            <a:ext cx="3304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15"/>
          <p:cNvCxnSpPr/>
          <p:nvPr/>
        </p:nvCxnSpPr>
        <p:spPr>
          <a:xfrm>
            <a:off x="2421449" y="4329089"/>
            <a:ext cx="3304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16"/>
          <p:cNvSpPr/>
          <p:nvPr/>
        </p:nvSpPr>
        <p:spPr>
          <a:xfrm>
            <a:off x="1341954" y="4126474"/>
            <a:ext cx="4131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prstClr val="black"/>
                </a:solidFill>
              </a:rPr>
              <a:t>Área   </a:t>
            </a:r>
            <a:r>
              <a:rPr lang="es-MX" sz="1600" b="1" dirty="0" err="1" smtClean="0">
                <a:solidFill>
                  <a:prstClr val="black"/>
                </a:solidFill>
              </a:rPr>
              <a:t>Nac</a:t>
            </a:r>
            <a:r>
              <a:rPr lang="es-MX" sz="1600" b="1" dirty="0" smtClean="0">
                <a:solidFill>
                  <a:prstClr val="black"/>
                </a:solidFill>
              </a:rPr>
              <a:t>.             Áreas Diocesanas </a:t>
            </a:r>
            <a:r>
              <a:rPr lang="es-MX" sz="1600" b="1" dirty="0">
                <a:solidFill>
                  <a:prstClr val="black"/>
                </a:solidFill>
              </a:rPr>
              <a:t>2019-2022</a:t>
            </a:r>
          </a:p>
          <a:p>
            <a:r>
              <a:rPr lang="es-MX" sz="1600" dirty="0" smtClean="0">
                <a:solidFill>
                  <a:prstClr val="black"/>
                </a:solidFill>
              </a:rPr>
              <a:t>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11242" y="1176120"/>
            <a:ext cx="2590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ED7D31"/>
                </a:solidFill>
              </a:rPr>
              <a:t> </a:t>
            </a:r>
            <a:r>
              <a:rPr lang="es-MX" sz="2400" b="1" dirty="0">
                <a:solidFill>
                  <a:srgbClr val="ED7D31"/>
                </a:solidFill>
              </a:rPr>
              <a:t>Videoconferencias</a:t>
            </a:r>
          </a:p>
        </p:txBody>
      </p:sp>
    </p:spTree>
    <p:extLst>
      <p:ext uri="{BB962C8B-B14F-4D97-AF65-F5344CB8AC3E}">
        <p14:creationId xmlns:p14="http://schemas.microsoft.com/office/powerpoint/2010/main" val="3164330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162793" y="2006049"/>
            <a:ext cx="38664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ASUNTOS</a:t>
            </a:r>
          </a:p>
          <a:p>
            <a:pPr algn="ctr"/>
            <a:r>
              <a:rPr lang="es-ES" sz="5400" b="1" spc="300" dirty="0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GENERALES</a:t>
            </a:r>
          </a:p>
        </p:txBody>
      </p:sp>
    </p:spTree>
    <p:extLst>
      <p:ext uri="{BB962C8B-B14F-4D97-AF65-F5344CB8AC3E}">
        <p14:creationId xmlns:p14="http://schemas.microsoft.com/office/powerpoint/2010/main" val="1314335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2397" y="1856096"/>
            <a:ext cx="110000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MX" sz="3200" dirty="0" smtClean="0"/>
              <a:t>Sugerir en sus diócesis que antes de lanzar preguntas en la pagina comunidad MFC  oficial primero pregunten en sus sectores o diócesis  por que se presta a que los confundan más  ya que todos responden.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MX" sz="3200" dirty="0" smtClean="0"/>
              <a:t>Su apoyo para motivar a la membresía a darles buen uso a estos medios de comunicación Nacional.</a:t>
            </a:r>
          </a:p>
          <a:p>
            <a:pPr marL="457200" indent="-457200">
              <a:buFont typeface="Wingdings" pitchFamily="2" charset="2"/>
              <a:buChar char="Ø"/>
            </a:pPr>
            <a:endParaRPr lang="es-MX" sz="3200" dirty="0"/>
          </a:p>
          <a:p>
            <a:pPr marL="457200" indent="-457200">
              <a:buFont typeface="Wingdings" pitchFamily="2" charset="2"/>
              <a:buChar char="Ø"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961626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66453" y="2967335"/>
            <a:ext cx="32590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MUCHAS</a:t>
            </a:r>
          </a:p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GRACIAS!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09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9558" y="1481821"/>
            <a:ext cx="9512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MUY IMPORTANTE: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2397" y="2047153"/>
            <a:ext cx="10931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s-MX" sz="2800" dirty="0" smtClean="0">
                <a:solidFill>
                  <a:prstClr val="black"/>
                </a:solidFill>
              </a:rPr>
              <a:t>Se sugiere que todas las áreas IV cuenten con el </a:t>
            </a:r>
            <a:r>
              <a:rPr lang="es-MX" sz="2800" dirty="0" smtClean="0">
                <a:solidFill>
                  <a:prstClr val="black"/>
                </a:solidFill>
              </a:rPr>
              <a:t>Manual </a:t>
            </a:r>
            <a:r>
              <a:rPr lang="es-MX" sz="2800" dirty="0" smtClean="0">
                <a:solidFill>
                  <a:prstClr val="black"/>
                </a:solidFill>
              </a:rPr>
              <a:t>de Identidad y </a:t>
            </a:r>
            <a:r>
              <a:rPr lang="es-MX" sz="2800" dirty="0" smtClean="0">
                <a:solidFill>
                  <a:prstClr val="black"/>
                </a:solidFill>
              </a:rPr>
              <a:t>Ordenamientos</a:t>
            </a:r>
            <a:r>
              <a:rPr lang="es-MX" sz="28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MX" sz="2800" dirty="0" smtClean="0">
                <a:solidFill>
                  <a:prstClr val="black"/>
                </a:solidFill>
              </a:rPr>
              <a:t>Revisarlo en las reuniones del Equipo para todos estar enterados de nuestras bases constitutivas que nos guían como MFC.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MX" sz="2800" dirty="0" smtClean="0">
                <a:solidFill>
                  <a:prstClr val="black"/>
                </a:solidFill>
              </a:rPr>
              <a:t>Si se tiene una duda, consultar el </a:t>
            </a:r>
            <a:r>
              <a:rPr lang="es-MX" sz="2800" dirty="0" smtClean="0">
                <a:solidFill>
                  <a:prstClr val="black"/>
                </a:solidFill>
              </a:rPr>
              <a:t>Manual </a:t>
            </a:r>
            <a:r>
              <a:rPr lang="es-MX" sz="2800" dirty="0" smtClean="0">
                <a:solidFill>
                  <a:prstClr val="black"/>
                </a:solidFill>
              </a:rPr>
              <a:t>de </a:t>
            </a:r>
            <a:r>
              <a:rPr lang="es-MX" sz="2800" dirty="0" smtClean="0">
                <a:solidFill>
                  <a:prstClr val="black"/>
                </a:solidFill>
              </a:rPr>
              <a:t>Identidad </a:t>
            </a:r>
            <a:r>
              <a:rPr lang="es-MX" sz="2800" dirty="0" smtClean="0">
                <a:solidFill>
                  <a:prstClr val="black"/>
                </a:solidFill>
              </a:rPr>
              <a:t>y </a:t>
            </a:r>
            <a:r>
              <a:rPr lang="es-MX" sz="2800" dirty="0" smtClean="0">
                <a:solidFill>
                  <a:prstClr val="black"/>
                </a:solidFill>
              </a:rPr>
              <a:t>Ordenamientos</a:t>
            </a:r>
            <a:r>
              <a:rPr lang="es-MX" sz="28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55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9558" y="1774209"/>
            <a:ext cx="9512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CONTENIDO DEL MANUAL DE IDENTIDAD: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2397" y="2497537"/>
            <a:ext cx="10931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dirty="0" smtClean="0">
                <a:solidFill>
                  <a:prstClr val="black"/>
                </a:solidFill>
              </a:rPr>
              <a:t>I.- Carta de Identidad del Movimiento Familiar Cristiano en México.</a:t>
            </a:r>
          </a:p>
          <a:p>
            <a:pPr>
              <a:lnSpc>
                <a:spcPct val="150000"/>
              </a:lnSpc>
            </a:pPr>
            <a:r>
              <a:rPr lang="es-MX" sz="2800" dirty="0" smtClean="0">
                <a:solidFill>
                  <a:prstClr val="black"/>
                </a:solidFill>
              </a:rPr>
              <a:t>II.- Bases Constitutivas del Movimiento Familiar Cristiano en México.</a:t>
            </a:r>
          </a:p>
          <a:p>
            <a:pPr>
              <a:lnSpc>
                <a:spcPct val="150000"/>
              </a:lnSpc>
            </a:pPr>
            <a:r>
              <a:rPr lang="es-MX" sz="2800" dirty="0" smtClean="0">
                <a:solidFill>
                  <a:prstClr val="black"/>
                </a:solidFill>
              </a:rPr>
              <a:t>III.- Acta de la XV Asamblea Nacional Extraordinaria.</a:t>
            </a:r>
          </a:p>
          <a:p>
            <a:pPr>
              <a:lnSpc>
                <a:spcPct val="150000"/>
              </a:lnSpc>
            </a:pPr>
            <a:r>
              <a:rPr lang="es-MX" sz="2800" dirty="0" smtClean="0">
                <a:solidFill>
                  <a:prstClr val="black"/>
                </a:solidFill>
              </a:rPr>
              <a:t>IV.- Reglamento del Movimiento  Familiar Cristiano en México.</a:t>
            </a:r>
            <a:endParaRPr lang="es-MX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7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112541" y="1770624"/>
            <a:ext cx="8131125" cy="33380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prstClr val="black"/>
                </a:solidFill>
              </a:rPr>
              <a:t>OBJETIVO </a:t>
            </a:r>
            <a:r>
              <a:rPr lang="es-MX" b="1" dirty="0" smtClean="0">
                <a:solidFill>
                  <a:prstClr val="black"/>
                </a:solidFill>
              </a:rPr>
              <a:t>:</a:t>
            </a:r>
            <a:endParaRPr lang="es-MX" b="1" dirty="0">
              <a:solidFill>
                <a:prstClr val="black"/>
              </a:solidFill>
            </a:endParaRPr>
          </a:p>
          <a:p>
            <a:endParaRPr lang="es-MX" b="1" dirty="0">
              <a:solidFill>
                <a:prstClr val="black"/>
              </a:solidFill>
            </a:endParaRPr>
          </a:p>
          <a:p>
            <a:r>
              <a:rPr lang="es-MX" b="1" dirty="0">
                <a:solidFill>
                  <a:prstClr val="black"/>
                </a:solidFill>
              </a:rPr>
              <a:t>Promover la Carta de Identidad y Ordenamientos del Movimiento Familiar Cristiano con la membresía.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t="7951" r="4476" b="8039"/>
          <a:stretch/>
        </p:blipFill>
        <p:spPr bwMode="auto">
          <a:xfrm>
            <a:off x="7629094" y="1419366"/>
            <a:ext cx="3289111" cy="43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0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149425" y="797837"/>
            <a:ext cx="11806013" cy="54622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s-MX" b="1" dirty="0">
              <a:solidFill>
                <a:srgbClr val="000000"/>
              </a:solidFill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s-MX" b="1" dirty="0" smtClean="0">
                <a:solidFill>
                  <a:srgbClr val="000000"/>
                </a:solidFill>
              </a:rPr>
              <a:t>Personalidad: Dice </a:t>
            </a:r>
            <a:r>
              <a:rPr lang="es-MX" b="1" dirty="0">
                <a:solidFill>
                  <a:srgbClr val="000000"/>
                </a:solidFill>
              </a:rPr>
              <a:t>quienes somos como organización católica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s-MX" b="1" dirty="0" smtClean="0">
                <a:solidFill>
                  <a:srgbClr val="000000"/>
                </a:solidFill>
              </a:rPr>
              <a:t>Carisma, Visión, Misión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s-MX" b="1" dirty="0" smtClean="0">
                <a:solidFill>
                  <a:srgbClr val="000000"/>
                </a:solidFill>
              </a:rPr>
              <a:t>Objetivo G</a:t>
            </a:r>
            <a:r>
              <a:rPr lang="es-MX" b="1" dirty="0" err="1" smtClean="0">
                <a:solidFill>
                  <a:srgbClr val="000000"/>
                </a:solidFill>
              </a:rPr>
              <a:t>eneral</a:t>
            </a:r>
            <a:r>
              <a:rPr lang="es-MX" b="1" dirty="0" smtClean="0">
                <a:solidFill>
                  <a:srgbClr val="000000"/>
                </a:solidFill>
              </a:rPr>
              <a:t>, Valores</a:t>
            </a:r>
            <a:endParaRPr lang="es-MX" b="1" dirty="0">
              <a:solidFill>
                <a:srgbClr val="000000"/>
              </a:solidFill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s-MX" b="1" dirty="0" smtClean="0">
                <a:solidFill>
                  <a:srgbClr val="000000"/>
                </a:solidFill>
              </a:rPr>
              <a:t>Estructura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s-MX" b="1" dirty="0" smtClean="0">
                <a:solidFill>
                  <a:srgbClr val="000000"/>
                </a:solidFill>
              </a:rPr>
              <a:t>Símbolos e identificación</a:t>
            </a:r>
            <a:endParaRPr lang="es-MX" b="1" dirty="0">
              <a:solidFill>
                <a:srgbClr val="000000"/>
              </a:solidFill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s-MX" b="1" dirty="0">
                <a:solidFill>
                  <a:srgbClr val="000000"/>
                </a:solidFill>
              </a:rPr>
              <a:t>Asistencia Sacerdotal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s-MX" b="1" dirty="0" smtClean="0">
                <a:solidFill>
                  <a:srgbClr val="000000"/>
                </a:solidFill>
              </a:rPr>
              <a:t>Trayectoria histórica.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s-MX" b="1" dirty="0" smtClean="0">
                <a:solidFill>
                  <a:srgbClr val="000000"/>
                </a:solidFill>
              </a:rPr>
              <a:t>Presencia :Nacional, latinoamericana y mundial</a:t>
            </a:r>
            <a:endParaRPr lang="es-MX" b="1" dirty="0">
              <a:solidFill>
                <a:srgbClr val="0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60918" y="33066"/>
            <a:ext cx="6115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I.- Carta de Identidad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39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81286" y="33066"/>
            <a:ext cx="6474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II.- Bases Constitutivas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267" y="3179928"/>
            <a:ext cx="4332557" cy="3094684"/>
          </a:xfrm>
          <a:prstGeom prst="rect">
            <a:avLst/>
          </a:prstGeom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325567" y="1149530"/>
            <a:ext cx="7707085" cy="34787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s-MX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s-MX" b="1" dirty="0">
                <a:solidFill>
                  <a:srgbClr val="000000"/>
                </a:solidFill>
              </a:rPr>
              <a:t>Son los lineamientos que debemos observar para que ningún miembro de MFC pierda de vista el objetivo general,  Carisma, Misión, etc.</a:t>
            </a:r>
          </a:p>
        </p:txBody>
      </p:sp>
    </p:spTree>
    <p:extLst>
      <p:ext uri="{BB962C8B-B14F-4D97-AF65-F5344CB8AC3E}">
        <p14:creationId xmlns:p14="http://schemas.microsoft.com/office/powerpoint/2010/main" val="161168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54561" y="33066"/>
            <a:ext cx="6928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III.- Acta de la Asamblea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87810" y="3244334"/>
            <a:ext cx="4789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s-MX" b="1" dirty="0" smtClean="0">
                <a:solidFill>
                  <a:srgbClr val="000000"/>
                </a:solidFill>
              </a:rPr>
              <a:t>Acta de  la XV Asamblea Nacional Extraordinaria</a:t>
            </a:r>
            <a:endParaRPr lang="es-MX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09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2198</Words>
  <Application>Microsoft Office PowerPoint</Application>
  <PresentationFormat>Panorámica</PresentationFormat>
  <Paragraphs>351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Century Gothic</vt:lpstr>
      <vt:lpstr>Euphemia</vt:lpstr>
      <vt:lpstr>Times New Roman</vt:lpstr>
      <vt:lpstr>Trebuchet MS</vt:lpstr>
      <vt:lpstr>Verdana</vt:lpstr>
      <vt:lpstr>Wingdings</vt:lpstr>
      <vt:lpstr>Office Theme</vt:lpstr>
      <vt:lpstr>1_Office Theme</vt:lpstr>
      <vt:lpstr>PROPIOS DE  AREA IV </vt:lpstr>
      <vt:lpstr>Presentación de PowerPoint</vt:lpstr>
      <vt:lpstr>Manual de Identidad  y Ordenamientos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Capacitaciones Oficiales del MFC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Actas </vt:lpstr>
      <vt:lpstr>Presentación de PowerPoint</vt:lpstr>
      <vt:lpstr>Presentación de PowerPoint</vt:lpstr>
      <vt:lpstr>Evangelización  Activa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Flujos  de  Comunicación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Alejandro Ramos</dc:creator>
  <cp:lastModifiedBy>KARLA</cp:lastModifiedBy>
  <cp:revision>48</cp:revision>
  <dcterms:created xsi:type="dcterms:W3CDTF">2019-09-07T16:34:56Z</dcterms:created>
  <dcterms:modified xsi:type="dcterms:W3CDTF">2019-10-09T21:59:09Z</dcterms:modified>
</cp:coreProperties>
</file>